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95" r:id="rId1"/>
  </p:sldMasterIdLst>
  <p:notesMasterIdLst>
    <p:notesMasterId r:id="rId17"/>
  </p:notesMasterIdLst>
  <p:handoutMasterIdLst>
    <p:handoutMasterId r:id="rId18"/>
  </p:handoutMasterIdLst>
  <p:sldIdLst>
    <p:sldId id="268" r:id="rId2"/>
    <p:sldId id="300" r:id="rId3"/>
    <p:sldId id="276" r:id="rId4"/>
    <p:sldId id="306" r:id="rId5"/>
    <p:sldId id="323" r:id="rId6"/>
    <p:sldId id="328" r:id="rId7"/>
    <p:sldId id="324" r:id="rId8"/>
    <p:sldId id="310" r:id="rId9"/>
    <p:sldId id="325" r:id="rId10"/>
    <p:sldId id="326" r:id="rId11"/>
    <p:sldId id="318" r:id="rId12"/>
    <p:sldId id="311" r:id="rId13"/>
    <p:sldId id="302" r:id="rId14"/>
    <p:sldId id="284" r:id="rId15"/>
    <p:sldId id="330" r:id="rId16"/>
  </p:sldIdLst>
  <p:sldSz cx="9144000" cy="6858000" type="screen4x3"/>
  <p:notesSz cx="7077075" cy="9363075"/>
  <p:defaultTextStyle>
    <a:defPPr>
      <a:defRPr lang="en-US"/>
    </a:defPPr>
    <a:lvl1pPr algn="l" rtl="0" eaLnBrk="0" fontAlgn="base" hangingPunct="0">
      <a:spcBef>
        <a:spcPct val="0"/>
      </a:spcBef>
      <a:spcAft>
        <a:spcPct val="0"/>
      </a:spcAft>
      <a:defRPr kern="1200">
        <a:solidFill>
          <a:schemeClr val="tx1"/>
        </a:solidFill>
        <a:latin typeface="Monotype Corsiva" pitchFamily="66"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Monotype Corsiva" pitchFamily="66"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Monotype Corsiva" pitchFamily="66"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Monotype Corsiva" pitchFamily="66"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Monotype Corsiva" pitchFamily="66" charset="0"/>
        <a:ea typeface="ＭＳ Ｐゴシック" pitchFamily="34" charset="-128"/>
        <a:cs typeface="+mn-cs"/>
      </a:defRPr>
    </a:lvl5pPr>
    <a:lvl6pPr marL="2286000" algn="l" defTabSz="914400" rtl="0" eaLnBrk="1" latinLnBrk="0" hangingPunct="1">
      <a:defRPr kern="1200">
        <a:solidFill>
          <a:schemeClr val="tx1"/>
        </a:solidFill>
        <a:latin typeface="Monotype Corsiva" pitchFamily="66" charset="0"/>
        <a:ea typeface="ＭＳ Ｐゴシック" pitchFamily="34" charset="-128"/>
        <a:cs typeface="+mn-cs"/>
      </a:defRPr>
    </a:lvl6pPr>
    <a:lvl7pPr marL="2743200" algn="l" defTabSz="914400" rtl="0" eaLnBrk="1" latinLnBrk="0" hangingPunct="1">
      <a:defRPr kern="1200">
        <a:solidFill>
          <a:schemeClr val="tx1"/>
        </a:solidFill>
        <a:latin typeface="Monotype Corsiva" pitchFamily="66" charset="0"/>
        <a:ea typeface="ＭＳ Ｐゴシック" pitchFamily="34" charset="-128"/>
        <a:cs typeface="+mn-cs"/>
      </a:defRPr>
    </a:lvl7pPr>
    <a:lvl8pPr marL="3200400" algn="l" defTabSz="914400" rtl="0" eaLnBrk="1" latinLnBrk="0" hangingPunct="1">
      <a:defRPr kern="1200">
        <a:solidFill>
          <a:schemeClr val="tx1"/>
        </a:solidFill>
        <a:latin typeface="Monotype Corsiva" pitchFamily="66" charset="0"/>
        <a:ea typeface="ＭＳ Ｐゴシック" pitchFamily="34" charset="-128"/>
        <a:cs typeface="+mn-cs"/>
      </a:defRPr>
    </a:lvl8pPr>
    <a:lvl9pPr marL="3657600" algn="l" defTabSz="914400" rtl="0" eaLnBrk="1" latinLnBrk="0" hangingPunct="1">
      <a:defRPr kern="1200">
        <a:solidFill>
          <a:schemeClr val="tx1"/>
        </a:solidFill>
        <a:latin typeface="Monotype Corsiva" pitchFamily="66"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userDrawn="1">
          <p15:clr>
            <a:srgbClr val="A4A3A4"/>
          </p15:clr>
        </p15:guide>
        <p15:guide id="2" pos="22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84" autoAdjust="0"/>
  </p:normalViewPr>
  <p:slideViewPr>
    <p:cSldViewPr>
      <p:cViewPr varScale="1">
        <p:scale>
          <a:sx n="109" d="100"/>
          <a:sy n="109" d="100"/>
        </p:scale>
        <p:origin x="396" y="108"/>
      </p:cViewPr>
      <p:guideLst>
        <p:guide orient="horz" pos="2160"/>
        <p:guide pos="2880"/>
      </p:guideLst>
    </p:cSldViewPr>
  </p:slideViewPr>
  <p:outlineViewPr>
    <p:cViewPr>
      <p:scale>
        <a:sx n="33" d="100"/>
        <a:sy n="33" d="100"/>
      </p:scale>
      <p:origin x="762" y="5334"/>
    </p:cViewPr>
  </p:outlineViewPr>
  <p:notesTextViewPr>
    <p:cViewPr>
      <p:scale>
        <a:sx n="3" d="2"/>
        <a:sy n="3" d="2"/>
      </p:scale>
      <p:origin x="0" y="0"/>
    </p:cViewPr>
  </p:notesTextViewPr>
  <p:sorterViewPr>
    <p:cViewPr>
      <p:scale>
        <a:sx n="100" d="100"/>
        <a:sy n="100" d="100"/>
      </p:scale>
      <p:origin x="0" y="3030"/>
    </p:cViewPr>
  </p:sorterViewPr>
  <p:notesViewPr>
    <p:cSldViewPr>
      <p:cViewPr varScale="1">
        <p:scale>
          <a:sx n="50" d="100"/>
          <a:sy n="50" d="100"/>
        </p:scale>
        <p:origin x="-2862" y="-108"/>
      </p:cViewPr>
      <p:guideLst>
        <p:guide orient="horz" pos="2949"/>
        <p:guide pos="22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1" y="0"/>
            <a:ext cx="3067374" cy="4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80" tIns="46091" rIns="92180" bIns="46091" numCol="1" anchor="t" anchorCtr="0" compatLnSpc="1">
            <a:prstTxWarp prst="textNoShape">
              <a:avLst/>
            </a:prstTxWarp>
          </a:bodyPr>
          <a:lstStyle>
            <a:lvl1pPr>
              <a:defRPr sz="1300"/>
            </a:lvl1pPr>
          </a:lstStyle>
          <a:p>
            <a:pPr>
              <a:defRPr/>
            </a:pPr>
            <a:endParaRPr lang="en-US" dirty="0"/>
          </a:p>
        </p:txBody>
      </p:sp>
      <p:sp>
        <p:nvSpPr>
          <p:cNvPr id="24579" name="Rectangle 3"/>
          <p:cNvSpPr>
            <a:spLocks noGrp="1" noChangeArrowheads="1"/>
          </p:cNvSpPr>
          <p:nvPr>
            <p:ph type="dt" sz="quarter" idx="1"/>
          </p:nvPr>
        </p:nvSpPr>
        <p:spPr bwMode="auto">
          <a:xfrm>
            <a:off x="4008099" y="0"/>
            <a:ext cx="3067374" cy="4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80" tIns="46091" rIns="92180" bIns="46091" numCol="1" anchor="t" anchorCtr="0" compatLnSpc="1">
            <a:prstTxWarp prst="textNoShape">
              <a:avLst/>
            </a:prstTxWarp>
          </a:bodyPr>
          <a:lstStyle>
            <a:lvl1pPr algn="r">
              <a:defRPr sz="1300"/>
            </a:lvl1pPr>
          </a:lstStyle>
          <a:p>
            <a:pPr>
              <a:defRPr/>
            </a:pPr>
            <a:endParaRPr lang="en-US" dirty="0"/>
          </a:p>
        </p:txBody>
      </p:sp>
      <p:sp>
        <p:nvSpPr>
          <p:cNvPr id="24580" name="Rectangle 4"/>
          <p:cNvSpPr>
            <a:spLocks noGrp="1" noChangeArrowheads="1"/>
          </p:cNvSpPr>
          <p:nvPr>
            <p:ph type="ftr" sz="quarter" idx="2"/>
          </p:nvPr>
        </p:nvSpPr>
        <p:spPr bwMode="auto">
          <a:xfrm>
            <a:off x="1" y="8893003"/>
            <a:ext cx="3067374" cy="4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80" tIns="46091" rIns="92180" bIns="46091" numCol="1" anchor="b" anchorCtr="0" compatLnSpc="1">
            <a:prstTxWarp prst="textNoShape">
              <a:avLst/>
            </a:prstTxWarp>
          </a:bodyPr>
          <a:lstStyle>
            <a:lvl1pPr>
              <a:defRPr sz="1300"/>
            </a:lvl1pPr>
          </a:lstStyle>
          <a:p>
            <a:pPr>
              <a:defRPr/>
            </a:pPr>
            <a:endParaRPr lang="en-US" dirty="0"/>
          </a:p>
        </p:txBody>
      </p:sp>
      <p:sp>
        <p:nvSpPr>
          <p:cNvPr id="24581" name="Rectangle 5"/>
          <p:cNvSpPr>
            <a:spLocks noGrp="1" noChangeArrowheads="1"/>
          </p:cNvSpPr>
          <p:nvPr>
            <p:ph type="sldNum" sz="quarter" idx="3"/>
          </p:nvPr>
        </p:nvSpPr>
        <p:spPr bwMode="auto">
          <a:xfrm>
            <a:off x="4008099" y="8893003"/>
            <a:ext cx="3067374" cy="4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80" tIns="46091" rIns="92180" bIns="46091" numCol="1" anchor="b" anchorCtr="0" compatLnSpc="1">
            <a:prstTxWarp prst="textNoShape">
              <a:avLst/>
            </a:prstTxWarp>
          </a:bodyPr>
          <a:lstStyle>
            <a:lvl1pPr algn="r">
              <a:defRPr sz="1300"/>
            </a:lvl1pPr>
          </a:lstStyle>
          <a:p>
            <a:pPr>
              <a:defRPr/>
            </a:pPr>
            <a:fld id="{CF23972A-D7FF-4648-AD9C-E2455D176DB8}" type="slidenum">
              <a:rPr lang="en-US"/>
              <a:pPr>
                <a:defRPr/>
              </a:pPr>
              <a:t>‹#›</a:t>
            </a:fld>
            <a:endParaRPr lang="en-US" dirty="0"/>
          </a:p>
        </p:txBody>
      </p:sp>
    </p:spTree>
    <p:extLst>
      <p:ext uri="{BB962C8B-B14F-4D97-AF65-F5344CB8AC3E}">
        <p14:creationId xmlns:p14="http://schemas.microsoft.com/office/powerpoint/2010/main" val="36173944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
            <a:ext cx="3065772" cy="466875"/>
          </a:xfrm>
          <a:prstGeom prst="rect">
            <a:avLst/>
          </a:prstGeom>
          <a:noFill/>
          <a:ln w="9525">
            <a:noFill/>
            <a:miter lim="800000"/>
            <a:headEnd/>
            <a:tailEnd/>
          </a:ln>
          <a:effectLst/>
        </p:spPr>
        <p:txBody>
          <a:bodyPr vert="horz" wrap="square" lIns="93924" tIns="46963" rIns="93924" bIns="46963" numCol="1" anchor="t" anchorCtr="0" compatLnSpc="1">
            <a:prstTxWarp prst="textNoShape">
              <a:avLst/>
            </a:prstTxWarp>
          </a:bodyPr>
          <a:lstStyle>
            <a:lvl1pPr defTabSz="939408" eaLnBrk="1" hangingPunct="1">
              <a:defRPr sz="1300">
                <a:latin typeface="Arial" pitchFamily="-105" charset="0"/>
                <a:ea typeface="+mn-ea"/>
                <a:cs typeface="+mn-cs"/>
              </a:defRPr>
            </a:lvl1pPr>
          </a:lstStyle>
          <a:p>
            <a:pPr>
              <a:defRPr/>
            </a:pPr>
            <a:endParaRPr lang="en-US" dirty="0"/>
          </a:p>
        </p:txBody>
      </p:sp>
      <p:sp>
        <p:nvSpPr>
          <p:cNvPr id="4099" name="Rectangle 3"/>
          <p:cNvSpPr>
            <a:spLocks noGrp="1" noChangeArrowheads="1"/>
          </p:cNvSpPr>
          <p:nvPr>
            <p:ph type="dt" idx="1"/>
          </p:nvPr>
        </p:nvSpPr>
        <p:spPr bwMode="auto">
          <a:xfrm>
            <a:off x="4009701" y="1"/>
            <a:ext cx="3065772" cy="466875"/>
          </a:xfrm>
          <a:prstGeom prst="rect">
            <a:avLst/>
          </a:prstGeom>
          <a:noFill/>
          <a:ln w="9525">
            <a:noFill/>
            <a:miter lim="800000"/>
            <a:headEnd/>
            <a:tailEnd/>
          </a:ln>
          <a:effectLst/>
        </p:spPr>
        <p:txBody>
          <a:bodyPr vert="horz" wrap="square" lIns="93924" tIns="46963" rIns="93924" bIns="46963" numCol="1" anchor="t" anchorCtr="0" compatLnSpc="1">
            <a:prstTxWarp prst="textNoShape">
              <a:avLst/>
            </a:prstTxWarp>
          </a:bodyPr>
          <a:lstStyle>
            <a:lvl1pPr algn="r" defTabSz="939408" eaLnBrk="1" hangingPunct="1">
              <a:defRPr sz="1300">
                <a:latin typeface="Arial" pitchFamily="-105" charset="0"/>
                <a:ea typeface="+mn-ea"/>
                <a:cs typeface="+mn-cs"/>
              </a:defRPr>
            </a:lvl1pPr>
          </a:lstStyle>
          <a:p>
            <a:pPr>
              <a:defRPr/>
            </a:pPr>
            <a:fld id="{A4227CF2-AD55-400B-86A9-7E7F05DEC430}" type="datetime1">
              <a:rPr lang="en-US" smtClean="0"/>
              <a:t>6/27/2019</a:t>
            </a:fld>
            <a:endParaRPr lang="en-US" dirty="0"/>
          </a:p>
        </p:txBody>
      </p:sp>
      <p:sp>
        <p:nvSpPr>
          <p:cNvPr id="19460" name="Rectangle 4"/>
          <p:cNvSpPr>
            <a:spLocks noGrp="1" noRot="1" noChangeAspect="1" noChangeArrowheads="1" noTextEdit="1"/>
          </p:cNvSpPr>
          <p:nvPr>
            <p:ph type="sldImg" idx="2"/>
          </p:nvPr>
        </p:nvSpPr>
        <p:spPr bwMode="auto">
          <a:xfrm>
            <a:off x="1198563" y="704850"/>
            <a:ext cx="4679950" cy="35099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708349" y="4448100"/>
            <a:ext cx="5660378" cy="4211465"/>
          </a:xfrm>
          <a:prstGeom prst="rect">
            <a:avLst/>
          </a:prstGeom>
          <a:noFill/>
          <a:ln w="9525">
            <a:noFill/>
            <a:miter lim="800000"/>
            <a:headEnd/>
            <a:tailEnd/>
          </a:ln>
          <a:effectLst/>
        </p:spPr>
        <p:txBody>
          <a:bodyPr vert="horz" wrap="square" lIns="93924" tIns="46963" rIns="93924" bIns="4696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894603"/>
            <a:ext cx="3065772" cy="466875"/>
          </a:xfrm>
          <a:prstGeom prst="rect">
            <a:avLst/>
          </a:prstGeom>
          <a:noFill/>
          <a:ln w="9525">
            <a:noFill/>
            <a:miter lim="800000"/>
            <a:headEnd/>
            <a:tailEnd/>
          </a:ln>
          <a:effectLst/>
        </p:spPr>
        <p:txBody>
          <a:bodyPr vert="horz" wrap="square" lIns="93924" tIns="46963" rIns="93924" bIns="46963" numCol="1" anchor="b" anchorCtr="0" compatLnSpc="1">
            <a:prstTxWarp prst="textNoShape">
              <a:avLst/>
            </a:prstTxWarp>
          </a:bodyPr>
          <a:lstStyle>
            <a:lvl1pPr defTabSz="939408" eaLnBrk="1" hangingPunct="1">
              <a:defRPr sz="1300">
                <a:latin typeface="Arial" pitchFamily="-105" charset="0"/>
                <a:ea typeface="+mn-ea"/>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4009701" y="8894603"/>
            <a:ext cx="3065772" cy="466875"/>
          </a:xfrm>
          <a:prstGeom prst="rect">
            <a:avLst/>
          </a:prstGeom>
          <a:noFill/>
          <a:ln w="9525">
            <a:noFill/>
            <a:miter lim="800000"/>
            <a:headEnd/>
            <a:tailEnd/>
          </a:ln>
          <a:effectLst/>
        </p:spPr>
        <p:txBody>
          <a:bodyPr vert="horz" wrap="square" lIns="93924" tIns="46963" rIns="93924" bIns="46963" numCol="1" anchor="b" anchorCtr="0" compatLnSpc="1">
            <a:prstTxWarp prst="textNoShape">
              <a:avLst/>
            </a:prstTxWarp>
          </a:bodyPr>
          <a:lstStyle>
            <a:lvl1pPr algn="r" defTabSz="939408" eaLnBrk="1" hangingPunct="1">
              <a:defRPr sz="1300">
                <a:latin typeface="Arial" pitchFamily="34" charset="0"/>
              </a:defRPr>
            </a:lvl1pPr>
          </a:lstStyle>
          <a:p>
            <a:pPr>
              <a:defRPr/>
            </a:pPr>
            <a:fld id="{A6257EA4-09AE-4F15-97F4-7EB292679CC6}" type="slidenum">
              <a:rPr lang="en-US"/>
              <a:pPr>
                <a:defRPr/>
              </a:pPr>
              <a:t>‹#›</a:t>
            </a:fld>
            <a:endParaRPr lang="en-US" dirty="0"/>
          </a:p>
        </p:txBody>
      </p:sp>
    </p:spTree>
    <p:extLst>
      <p:ext uri="{BB962C8B-B14F-4D97-AF65-F5344CB8AC3E}">
        <p14:creationId xmlns:p14="http://schemas.microsoft.com/office/powerpoint/2010/main" val="9933039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itchFamily="-105" charset="0"/>
        <a:ea typeface="ＭＳ Ｐゴシック" pitchFamily="-105" charset="-128"/>
        <a:cs typeface="ＭＳ Ｐゴシック" pitchFamily="-105" charset="-128"/>
      </a:defRPr>
    </a:lvl1pPr>
    <a:lvl2pPr marL="457200" algn="l" rtl="0" eaLnBrk="0" fontAlgn="base" hangingPunct="0">
      <a:spcBef>
        <a:spcPct val="30000"/>
      </a:spcBef>
      <a:spcAft>
        <a:spcPct val="0"/>
      </a:spcAft>
      <a:defRPr sz="1200" kern="1200">
        <a:solidFill>
          <a:schemeClr val="tx1"/>
        </a:solidFill>
        <a:latin typeface="Arial" pitchFamily="-105" charset="0"/>
        <a:ea typeface="ＭＳ Ｐゴシック" pitchFamily="-105" charset="-128"/>
        <a:cs typeface="+mn-cs"/>
      </a:defRPr>
    </a:lvl2pPr>
    <a:lvl3pPr marL="914400" algn="l" rtl="0" eaLnBrk="0" fontAlgn="base" hangingPunct="0">
      <a:spcBef>
        <a:spcPct val="30000"/>
      </a:spcBef>
      <a:spcAft>
        <a:spcPct val="0"/>
      </a:spcAft>
      <a:defRPr sz="1200" kern="1200">
        <a:solidFill>
          <a:schemeClr val="tx1"/>
        </a:solidFill>
        <a:latin typeface="Arial" pitchFamily="-105" charset="0"/>
        <a:ea typeface="ＭＳ Ｐゴシック" pitchFamily="-105" charset="-128"/>
        <a:cs typeface="+mn-cs"/>
      </a:defRPr>
    </a:lvl3pPr>
    <a:lvl4pPr marL="1371600" algn="l" rtl="0" eaLnBrk="0" fontAlgn="base" hangingPunct="0">
      <a:spcBef>
        <a:spcPct val="30000"/>
      </a:spcBef>
      <a:spcAft>
        <a:spcPct val="0"/>
      </a:spcAft>
      <a:defRPr sz="1200" kern="1200">
        <a:solidFill>
          <a:schemeClr val="tx1"/>
        </a:solidFill>
        <a:latin typeface="Arial" pitchFamily="-105" charset="0"/>
        <a:ea typeface="ＭＳ Ｐゴシック" pitchFamily="-105" charset="-128"/>
        <a:cs typeface="+mn-cs"/>
      </a:defRPr>
    </a:lvl4pPr>
    <a:lvl5pPr marL="1828800" algn="l" rtl="0" eaLnBrk="0" fontAlgn="base" hangingPunct="0">
      <a:spcBef>
        <a:spcPct val="30000"/>
      </a:spcBef>
      <a:spcAft>
        <a:spcPct val="0"/>
      </a:spcAft>
      <a:defRPr sz="1200" kern="1200">
        <a:solidFill>
          <a:schemeClr val="tx1"/>
        </a:solidFill>
        <a:latin typeface="Arial" pitchFamily="-105" charset="0"/>
        <a:ea typeface="ＭＳ Ｐゴシック" pitchFamily="-10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408">
              <a:defRPr>
                <a:solidFill>
                  <a:schemeClr val="tx1"/>
                </a:solidFill>
                <a:latin typeface="Monotype Corsiva" pitchFamily="66" charset="0"/>
                <a:ea typeface="ＭＳ Ｐゴシック" pitchFamily="34" charset="-128"/>
              </a:defRPr>
            </a:lvl1pPr>
            <a:lvl2pPr marL="748965" indent="-288064" defTabSz="939408">
              <a:defRPr>
                <a:solidFill>
                  <a:schemeClr val="tx1"/>
                </a:solidFill>
                <a:latin typeface="Monotype Corsiva" pitchFamily="66" charset="0"/>
                <a:ea typeface="ＭＳ Ｐゴシック" pitchFamily="34" charset="-128"/>
              </a:defRPr>
            </a:lvl2pPr>
            <a:lvl3pPr marL="1152255" indent="-230452" defTabSz="939408">
              <a:defRPr>
                <a:solidFill>
                  <a:schemeClr val="tx1"/>
                </a:solidFill>
                <a:latin typeface="Monotype Corsiva" pitchFamily="66" charset="0"/>
                <a:ea typeface="ＭＳ Ｐゴシック" pitchFamily="34" charset="-128"/>
              </a:defRPr>
            </a:lvl3pPr>
            <a:lvl4pPr marL="1613157" indent="-230452" defTabSz="939408">
              <a:defRPr>
                <a:solidFill>
                  <a:schemeClr val="tx1"/>
                </a:solidFill>
                <a:latin typeface="Monotype Corsiva" pitchFamily="66" charset="0"/>
                <a:ea typeface="ＭＳ Ｐゴシック" pitchFamily="34" charset="-128"/>
              </a:defRPr>
            </a:lvl4pPr>
            <a:lvl5pPr marL="2074058" indent="-230452" defTabSz="939408">
              <a:defRPr>
                <a:solidFill>
                  <a:schemeClr val="tx1"/>
                </a:solidFill>
                <a:latin typeface="Monotype Corsiva" pitchFamily="66" charset="0"/>
                <a:ea typeface="ＭＳ Ｐゴシック" pitchFamily="34" charset="-128"/>
              </a:defRPr>
            </a:lvl5pPr>
            <a:lvl6pPr marL="2534960" indent="-230452" defTabSz="939408" eaLnBrk="0" fontAlgn="base" hangingPunct="0">
              <a:spcBef>
                <a:spcPct val="0"/>
              </a:spcBef>
              <a:spcAft>
                <a:spcPct val="0"/>
              </a:spcAft>
              <a:defRPr>
                <a:solidFill>
                  <a:schemeClr val="tx1"/>
                </a:solidFill>
                <a:latin typeface="Monotype Corsiva" pitchFamily="66" charset="0"/>
                <a:ea typeface="ＭＳ Ｐゴシック" pitchFamily="34" charset="-128"/>
              </a:defRPr>
            </a:lvl6pPr>
            <a:lvl7pPr marL="2995862" indent="-230452" defTabSz="939408" eaLnBrk="0" fontAlgn="base" hangingPunct="0">
              <a:spcBef>
                <a:spcPct val="0"/>
              </a:spcBef>
              <a:spcAft>
                <a:spcPct val="0"/>
              </a:spcAft>
              <a:defRPr>
                <a:solidFill>
                  <a:schemeClr val="tx1"/>
                </a:solidFill>
                <a:latin typeface="Monotype Corsiva" pitchFamily="66" charset="0"/>
                <a:ea typeface="ＭＳ Ｐゴシック" pitchFamily="34" charset="-128"/>
              </a:defRPr>
            </a:lvl7pPr>
            <a:lvl8pPr marL="3456764" indent="-230452" defTabSz="939408" eaLnBrk="0" fontAlgn="base" hangingPunct="0">
              <a:spcBef>
                <a:spcPct val="0"/>
              </a:spcBef>
              <a:spcAft>
                <a:spcPct val="0"/>
              </a:spcAft>
              <a:defRPr>
                <a:solidFill>
                  <a:schemeClr val="tx1"/>
                </a:solidFill>
                <a:latin typeface="Monotype Corsiva" pitchFamily="66" charset="0"/>
                <a:ea typeface="ＭＳ Ｐゴシック" pitchFamily="34" charset="-128"/>
              </a:defRPr>
            </a:lvl8pPr>
            <a:lvl9pPr marL="3917666" indent="-230452" defTabSz="939408" eaLnBrk="0" fontAlgn="base" hangingPunct="0">
              <a:spcBef>
                <a:spcPct val="0"/>
              </a:spcBef>
              <a:spcAft>
                <a:spcPct val="0"/>
              </a:spcAft>
              <a:defRPr>
                <a:solidFill>
                  <a:schemeClr val="tx1"/>
                </a:solidFill>
                <a:latin typeface="Monotype Corsiva" pitchFamily="66" charset="0"/>
                <a:ea typeface="ＭＳ Ｐゴシック" pitchFamily="34" charset="-128"/>
              </a:defRPr>
            </a:lvl9pPr>
          </a:lstStyle>
          <a:p>
            <a:fld id="{2CCDCB86-A99E-4A6A-9AC3-25DD3640E363}" type="slidenum">
              <a:rPr lang="en-US" smtClean="0">
                <a:latin typeface="Arial" charset="0"/>
              </a:rPr>
              <a:pPr/>
              <a:t>1</a:t>
            </a:fld>
            <a:endParaRPr lang="en-US" dirty="0">
              <a:latin typeface="Arial"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latin typeface="Arial" charset="0"/>
              <a:ea typeface="ＭＳ Ｐゴシック" pitchFamily="34" charset="-128"/>
            </a:endParaRPr>
          </a:p>
        </p:txBody>
      </p:sp>
    </p:spTree>
    <p:extLst>
      <p:ext uri="{BB962C8B-B14F-4D97-AF65-F5344CB8AC3E}">
        <p14:creationId xmlns:p14="http://schemas.microsoft.com/office/powerpoint/2010/main" val="1882328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6257EA4-09AE-4F15-97F4-7EB292679CC6}" type="slidenum">
              <a:rPr lang="en-US" smtClean="0"/>
              <a:pPr>
                <a:defRPr/>
              </a:pPr>
              <a:t>4</a:t>
            </a:fld>
            <a:endParaRPr lang="en-US" dirty="0"/>
          </a:p>
        </p:txBody>
      </p:sp>
    </p:spTree>
    <p:extLst>
      <p:ext uri="{BB962C8B-B14F-4D97-AF65-F5344CB8AC3E}">
        <p14:creationId xmlns:p14="http://schemas.microsoft.com/office/powerpoint/2010/main" val="2437744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6257EA4-09AE-4F15-97F4-7EB292679CC6}" type="slidenum">
              <a:rPr lang="en-US" smtClean="0"/>
              <a:pPr>
                <a:defRPr/>
              </a:pPr>
              <a:t>7</a:t>
            </a:fld>
            <a:endParaRPr lang="en-US" dirty="0"/>
          </a:p>
        </p:txBody>
      </p:sp>
    </p:spTree>
    <p:extLst>
      <p:ext uri="{BB962C8B-B14F-4D97-AF65-F5344CB8AC3E}">
        <p14:creationId xmlns:p14="http://schemas.microsoft.com/office/powerpoint/2010/main" val="999717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6257EA4-09AE-4F15-97F4-7EB292679CC6}" type="slidenum">
              <a:rPr lang="en-US" smtClean="0"/>
              <a:pPr>
                <a:defRPr/>
              </a:pPr>
              <a:t>8</a:t>
            </a:fld>
            <a:endParaRPr lang="en-US" dirty="0"/>
          </a:p>
        </p:txBody>
      </p:sp>
    </p:spTree>
    <p:extLst>
      <p:ext uri="{BB962C8B-B14F-4D97-AF65-F5344CB8AC3E}">
        <p14:creationId xmlns:p14="http://schemas.microsoft.com/office/powerpoint/2010/main" val="2437744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6257EA4-09AE-4F15-97F4-7EB292679CC6}" type="slidenum">
              <a:rPr lang="en-US" smtClean="0"/>
              <a:pPr>
                <a:defRPr/>
              </a:pPr>
              <a:t>13</a:t>
            </a:fld>
            <a:endParaRPr lang="en-US" dirty="0"/>
          </a:p>
        </p:txBody>
      </p:sp>
    </p:spTree>
    <p:extLst>
      <p:ext uri="{BB962C8B-B14F-4D97-AF65-F5344CB8AC3E}">
        <p14:creationId xmlns:p14="http://schemas.microsoft.com/office/powerpoint/2010/main" val="2437744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6257EA4-09AE-4F15-97F4-7EB292679CC6}" type="slidenum">
              <a:rPr lang="en-US" smtClean="0"/>
              <a:pPr>
                <a:defRPr/>
              </a:pPr>
              <a:t>15</a:t>
            </a:fld>
            <a:endParaRPr lang="en-US" dirty="0"/>
          </a:p>
        </p:txBody>
      </p:sp>
    </p:spTree>
    <p:extLst>
      <p:ext uri="{BB962C8B-B14F-4D97-AF65-F5344CB8AC3E}">
        <p14:creationId xmlns:p14="http://schemas.microsoft.com/office/powerpoint/2010/main" val="8293831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dirty="0"/>
            </a:p>
          </p:txBody>
        </p:sp>
        <p:sp>
          <p:nvSpPr>
            <p:cNvPr id="7" name="Freeform 18"/>
            <p:cNvSpPr>
              <a:spLocks/>
            </p:cNvSpPr>
            <p:nvPr/>
          </p:nvSpPr>
          <p:spPr bwMode="auto">
            <a:xfrm>
              <a:off x="35443" y="5135526"/>
              <a:ext cx="9108557" cy="838200"/>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dirty="0"/>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dirty="0"/>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dirty="0"/>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27F03831-E8AB-4CC7-9B76-1D5C4563176A}" type="slidenum">
              <a:rPr lang="en-US"/>
              <a:pPr>
                <a:defRPr/>
              </a:pPr>
              <a:t>‹#›</a:t>
            </a:fld>
            <a:endParaRPr lang="en-US" dirty="0"/>
          </a:p>
        </p:txBody>
      </p:sp>
    </p:spTree>
    <p:extLst>
      <p:ext uri="{BB962C8B-B14F-4D97-AF65-F5344CB8AC3E}">
        <p14:creationId xmlns:p14="http://schemas.microsoft.com/office/powerpoint/2010/main" val="2169892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BFECE304-464D-4E31-B244-90637641F4AF}" type="slidenum">
              <a:rPr lang="en-US"/>
              <a:pPr>
                <a:defRPr/>
              </a:pPr>
              <a:t>‹#›</a:t>
            </a:fld>
            <a:endParaRPr lang="en-US" dirty="0"/>
          </a:p>
        </p:txBody>
      </p:sp>
    </p:spTree>
    <p:extLst>
      <p:ext uri="{BB962C8B-B14F-4D97-AF65-F5344CB8AC3E}">
        <p14:creationId xmlns:p14="http://schemas.microsoft.com/office/powerpoint/2010/main" val="1995452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8B43EE2C-0B38-4E62-B91C-4B512DC4573F}" type="slidenum">
              <a:rPr lang="en-US"/>
              <a:pPr>
                <a:defRPr/>
              </a:pPr>
              <a:t>‹#›</a:t>
            </a:fld>
            <a:endParaRPr lang="en-US" dirty="0"/>
          </a:p>
        </p:txBody>
      </p:sp>
    </p:spTree>
    <p:extLst>
      <p:ext uri="{BB962C8B-B14F-4D97-AF65-F5344CB8AC3E}">
        <p14:creationId xmlns:p14="http://schemas.microsoft.com/office/powerpoint/2010/main" val="740870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Tree>
    <p:extLst>
      <p:ext uri="{BB962C8B-B14F-4D97-AF65-F5344CB8AC3E}">
        <p14:creationId xmlns:p14="http://schemas.microsoft.com/office/powerpoint/2010/main" val="1975606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dirty="0"/>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dirty="0"/>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a:t>Click to edit Master title style</a:t>
            </a:r>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dirty="0"/>
          </a:p>
        </p:txBody>
      </p:sp>
      <p:sp>
        <p:nvSpPr>
          <p:cNvPr id="7" name="Footer Placeholder 4"/>
          <p:cNvSpPr>
            <a:spLocks noGrp="1"/>
          </p:cNvSpPr>
          <p:nvPr>
            <p:ph type="ftr" sz="quarter" idx="11"/>
          </p:nvPr>
        </p:nvSpPr>
        <p:spPr/>
        <p:txBody>
          <a:bodyPr/>
          <a:lstStyle>
            <a:lvl1pPr>
              <a:defRPr/>
            </a:lvl1pPr>
            <a:extLst/>
          </a:lstStyle>
          <a:p>
            <a:pPr>
              <a:defRPr/>
            </a:pPr>
            <a:endParaRPr lang="en-US" dirty="0"/>
          </a:p>
        </p:txBody>
      </p:sp>
      <p:sp>
        <p:nvSpPr>
          <p:cNvPr id="8" name="Slide Number Placeholder 5"/>
          <p:cNvSpPr>
            <a:spLocks noGrp="1"/>
          </p:cNvSpPr>
          <p:nvPr>
            <p:ph type="sldNum" sz="quarter" idx="12"/>
          </p:nvPr>
        </p:nvSpPr>
        <p:spPr/>
        <p:txBody>
          <a:bodyPr/>
          <a:lstStyle>
            <a:lvl1pPr>
              <a:defRPr/>
            </a:lvl1pPr>
            <a:extLst/>
          </a:lstStyle>
          <a:p>
            <a:pPr>
              <a:defRPr/>
            </a:pPr>
            <a:fld id="{84F9B793-7E83-4AE3-B6A3-7BE947D5AD68}" type="slidenum">
              <a:rPr lang="en-US"/>
              <a:pPr>
                <a:defRPr/>
              </a:pPr>
              <a:t>‹#›</a:t>
            </a:fld>
            <a:endParaRPr lang="en-US" dirty="0"/>
          </a:p>
        </p:txBody>
      </p:sp>
    </p:spTree>
    <p:extLst>
      <p:ext uri="{BB962C8B-B14F-4D97-AF65-F5344CB8AC3E}">
        <p14:creationId xmlns:p14="http://schemas.microsoft.com/office/powerpoint/2010/main" val="127546241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rtlCol="0"/>
          <a:lstStyle/>
          <a:p>
            <a:r>
              <a:rPr lang="en-US"/>
              <a:t>Click to edit Master title style</a:t>
            </a:r>
          </a:p>
        </p:txBody>
      </p:sp>
      <p:sp>
        <p:nvSpPr>
          <p:cNvPr id="5" name="Date Placeholder 4"/>
          <p:cNvSpPr>
            <a:spLocks noGrp="1"/>
          </p:cNvSpPr>
          <p:nvPr>
            <p:ph type="dt" sz="half" idx="10"/>
          </p:nvPr>
        </p:nvSpPr>
        <p:spPr/>
        <p:txBody>
          <a:bodyPr/>
          <a:lstStyle>
            <a:lvl1pPr>
              <a:defRPr/>
            </a:lvl1pPr>
            <a:extLst/>
          </a:lstStyle>
          <a:p>
            <a:pPr>
              <a:defRPr/>
            </a:pPr>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D096CDDC-F768-4F93-8FE8-EE7F0B2DE754}" type="slidenum">
              <a:rPr lang="en-US"/>
              <a:pPr>
                <a:defRPr/>
              </a:pPr>
              <a:t>‹#›</a:t>
            </a:fld>
            <a:endParaRPr lang="en-US" dirty="0"/>
          </a:p>
        </p:txBody>
      </p:sp>
    </p:spTree>
    <p:extLst>
      <p:ext uri="{BB962C8B-B14F-4D97-AF65-F5344CB8AC3E}">
        <p14:creationId xmlns:p14="http://schemas.microsoft.com/office/powerpoint/2010/main" val="3504102670"/>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extLst/>
          </a:lstStyle>
          <a:p>
            <a:pPr>
              <a:defRPr/>
            </a:pPr>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dirty="0"/>
          </a:p>
        </p:txBody>
      </p:sp>
      <p:sp>
        <p:nvSpPr>
          <p:cNvPr id="9" name="Slide Number Placeholder 8"/>
          <p:cNvSpPr>
            <a:spLocks noGrp="1"/>
          </p:cNvSpPr>
          <p:nvPr>
            <p:ph type="sldNum" sz="quarter" idx="12"/>
          </p:nvPr>
        </p:nvSpPr>
        <p:spPr/>
        <p:txBody>
          <a:bodyPr/>
          <a:lstStyle>
            <a:lvl1pPr>
              <a:defRPr/>
            </a:lvl1pPr>
            <a:extLst/>
          </a:lstStyle>
          <a:p>
            <a:pPr>
              <a:defRPr/>
            </a:pPr>
            <a:fld id="{8D0D5A62-CBA5-4011-A831-0A4DC6FA4446}" type="slidenum">
              <a:rPr lang="en-US"/>
              <a:pPr>
                <a:defRPr/>
              </a:pPr>
              <a:t>‹#›</a:t>
            </a:fld>
            <a:endParaRPr lang="en-US" dirty="0"/>
          </a:p>
        </p:txBody>
      </p:sp>
    </p:spTree>
    <p:extLst>
      <p:ext uri="{BB962C8B-B14F-4D97-AF65-F5344CB8AC3E}">
        <p14:creationId xmlns:p14="http://schemas.microsoft.com/office/powerpoint/2010/main" val="23117815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a:t>Click to edit Master title style</a:t>
            </a:r>
          </a:p>
        </p:txBody>
      </p:sp>
      <p:sp>
        <p:nvSpPr>
          <p:cNvPr id="3" name="Date Placeholder 2"/>
          <p:cNvSpPr>
            <a:spLocks noGrp="1"/>
          </p:cNvSpPr>
          <p:nvPr>
            <p:ph type="dt" sz="half" idx="10"/>
          </p:nvPr>
        </p:nvSpPr>
        <p:spPr/>
        <p:txBody>
          <a:bodyPr/>
          <a:lstStyle>
            <a:lvl1pPr>
              <a:defRPr/>
            </a:lvl1pPr>
            <a:extLst/>
          </a:lstStyle>
          <a:p>
            <a:pPr>
              <a:defRPr/>
            </a:pPr>
            <a:endParaRPr lang="en-US" dirty="0"/>
          </a:p>
        </p:txBody>
      </p:sp>
      <p:sp>
        <p:nvSpPr>
          <p:cNvPr id="4" name="Footer Placeholder 3"/>
          <p:cNvSpPr>
            <a:spLocks noGrp="1"/>
          </p:cNvSpPr>
          <p:nvPr>
            <p:ph type="ftr" sz="quarter" idx="11"/>
          </p:nvPr>
        </p:nvSpPr>
        <p:spPr/>
        <p:txBody>
          <a:bodyPr/>
          <a:lstStyle>
            <a:lvl1pPr>
              <a:defRPr/>
            </a:lvl1pPr>
            <a:extLst/>
          </a:lstStyle>
          <a:p>
            <a:pPr>
              <a:defRPr/>
            </a:pPr>
            <a:endParaRPr lang="en-US" dirty="0"/>
          </a:p>
        </p:txBody>
      </p:sp>
      <p:sp>
        <p:nvSpPr>
          <p:cNvPr id="5" name="Slide Number Placeholder 4"/>
          <p:cNvSpPr>
            <a:spLocks noGrp="1"/>
          </p:cNvSpPr>
          <p:nvPr>
            <p:ph type="sldNum" sz="quarter" idx="12"/>
          </p:nvPr>
        </p:nvSpPr>
        <p:spPr/>
        <p:txBody>
          <a:bodyPr/>
          <a:lstStyle>
            <a:lvl1pPr>
              <a:defRPr/>
            </a:lvl1pPr>
            <a:extLst/>
          </a:lstStyle>
          <a:p>
            <a:pPr>
              <a:defRPr/>
            </a:pPr>
            <a:fld id="{F1B32A52-B192-44F5-B67C-644AAA1CF793}" type="slidenum">
              <a:rPr lang="en-US"/>
              <a:pPr>
                <a:defRPr/>
              </a:pPr>
              <a:t>‹#›</a:t>
            </a:fld>
            <a:endParaRPr lang="en-US" dirty="0"/>
          </a:p>
        </p:txBody>
      </p:sp>
    </p:spTree>
    <p:extLst>
      <p:ext uri="{BB962C8B-B14F-4D97-AF65-F5344CB8AC3E}">
        <p14:creationId xmlns:p14="http://schemas.microsoft.com/office/powerpoint/2010/main" val="1831595361"/>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B70ED4CE-AA90-4DCE-B94D-4A8C184D6271}" type="slidenum">
              <a:rPr lang="en-US"/>
              <a:pPr>
                <a:defRPr/>
              </a:pPr>
              <a:t>‹#›</a:t>
            </a:fld>
            <a:endParaRPr lang="en-US" dirty="0"/>
          </a:p>
        </p:txBody>
      </p:sp>
    </p:spTree>
    <p:extLst>
      <p:ext uri="{BB962C8B-B14F-4D97-AF65-F5344CB8AC3E}">
        <p14:creationId xmlns:p14="http://schemas.microsoft.com/office/powerpoint/2010/main" val="2345789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extLst/>
          </a:lstStyle>
          <a:p>
            <a:pPr>
              <a:defRPr/>
            </a:pPr>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1F109BFB-1942-4149-862A-45C7E8FBEAD5}" type="slidenum">
              <a:rPr lang="en-US"/>
              <a:pPr>
                <a:defRPr/>
              </a:pPr>
              <a:t>‹#›</a:t>
            </a:fld>
            <a:endParaRPr lang="en-US" dirty="0"/>
          </a:p>
        </p:txBody>
      </p:sp>
    </p:spTree>
    <p:extLst>
      <p:ext uri="{BB962C8B-B14F-4D97-AF65-F5344CB8AC3E}">
        <p14:creationId xmlns:p14="http://schemas.microsoft.com/office/powerpoint/2010/main" val="3723193960"/>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dirty="0"/>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dirty="0"/>
          </a:p>
        </p:txBody>
      </p:sp>
      <p:sp>
        <p:nvSpPr>
          <p:cNvPr id="7" name="Right Triangle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dirty="0"/>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dirty="0"/>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a:t>Click icon to add picture</a:t>
            </a: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a:t>Click to edit Master title style</a:t>
            </a:r>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dirty="0"/>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dirty="0"/>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C31C32AE-C58D-4DD5-80D0-F50466E9F537}" type="slidenum">
              <a:rPr lang="en-US"/>
              <a:pPr>
                <a:defRPr/>
              </a:pPr>
              <a:t>‹#›</a:t>
            </a:fld>
            <a:endParaRPr lang="en-US" dirty="0"/>
          </a:p>
        </p:txBody>
      </p:sp>
    </p:spTree>
    <p:extLst>
      <p:ext uri="{BB962C8B-B14F-4D97-AF65-F5344CB8AC3E}">
        <p14:creationId xmlns:p14="http://schemas.microsoft.com/office/powerpoint/2010/main" val="138895846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dirty="0"/>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a:t>Click to edit Master title style</a:t>
            </a:r>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dirty="0"/>
          </a:p>
        </p:txBody>
      </p:sp>
      <p:sp>
        <p:nvSpPr>
          <p:cNvPr id="18" name="Slide Number Placeholder 17"/>
          <p:cNvSpPr>
            <a:spLocks noGrp="1"/>
          </p:cNvSpPr>
          <p:nvPr>
            <p:ph type="sldNum" sz="quarter" idx="4"/>
          </p:nvPr>
        </p:nvSpPr>
        <p:spPr>
          <a:xfrm>
            <a:off x="8458200" y="6408738"/>
            <a:ext cx="555625" cy="449262"/>
          </a:xfrm>
          <a:prstGeom prst="rect">
            <a:avLst/>
          </a:prstGeom>
        </p:spPr>
        <p:txBody>
          <a:bodyPr vert="horz" anchor="b"/>
          <a:lstStyle>
            <a:lvl1pPr algn="r" eaLnBrk="1" latinLnBrk="0" hangingPunct="1">
              <a:defRPr kumimoji="0" sz="1000" b="0">
                <a:solidFill>
                  <a:schemeClr val="tx1"/>
                </a:solidFill>
              </a:defRPr>
            </a:lvl1pPr>
            <a:extLst/>
          </a:lstStyle>
          <a:p>
            <a:pPr>
              <a:defRPr/>
            </a:pPr>
            <a:fld id="{87CB7E10-AD41-4CA1-B0F5-0287EE41D3E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272" r:id="rId1"/>
    <p:sldLayoutId id="2147484268" r:id="rId2"/>
    <p:sldLayoutId id="2147484273" r:id="rId3"/>
    <p:sldLayoutId id="2147484274" r:id="rId4"/>
    <p:sldLayoutId id="2147484275" r:id="rId5"/>
    <p:sldLayoutId id="2147484276" r:id="rId6"/>
    <p:sldLayoutId id="2147484269" r:id="rId7"/>
    <p:sldLayoutId id="2147484277" r:id="rId8"/>
    <p:sldLayoutId id="2147484278" r:id="rId9"/>
    <p:sldLayoutId id="2147484270" r:id="rId10"/>
    <p:sldLayoutId id="2147484271" r:id="rId11"/>
  </p:sldLayoutIdLst>
  <p:hf sldNum="0"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0" name="Picture 4" descr="CAheader_dgs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23812"/>
            <a:ext cx="333375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09600" y="990600"/>
            <a:ext cx="7660944" cy="928688"/>
          </a:xfrm>
        </p:spPr>
        <p:txBody>
          <a:bodyPr>
            <a:normAutofit/>
          </a:bodyPr>
          <a:lstStyle/>
          <a:p>
            <a:pPr algn="ctr" eaLnBrk="1" fontAlgn="auto" hangingPunct="1">
              <a:spcAft>
                <a:spcPts val="0"/>
              </a:spcAft>
              <a:defRPr/>
            </a:pPr>
            <a:r>
              <a:rPr lang="en-US" sz="2400" b="0" dirty="0">
                <a:effectLst/>
                <a:ea typeface="ＭＳ Ｐゴシック" pitchFamily="34" charset="-128"/>
              </a:rPr>
              <a:t>Office of Risk and Insurance Management (ORIM)</a:t>
            </a:r>
          </a:p>
        </p:txBody>
      </p:sp>
      <p:sp>
        <p:nvSpPr>
          <p:cNvPr id="9219" name="Rectangle 3"/>
          <p:cNvSpPr>
            <a:spLocks noGrp="1" noChangeArrowheads="1"/>
          </p:cNvSpPr>
          <p:nvPr>
            <p:ph type="subTitle" idx="1"/>
          </p:nvPr>
        </p:nvSpPr>
        <p:spPr>
          <a:xfrm>
            <a:off x="0" y="2438400"/>
            <a:ext cx="9144000" cy="1752600"/>
          </a:xfrm>
        </p:spPr>
        <p:txBody>
          <a:bodyPr/>
          <a:lstStyle/>
          <a:p>
            <a:pPr marR="0" algn="ctr" eaLnBrk="1" hangingPunct="1">
              <a:buFont typeface="Wingdings" pitchFamily="2" charset="2"/>
              <a:buNone/>
            </a:pPr>
            <a:r>
              <a:rPr lang="en-US" sz="2400" b="1" dirty="0">
                <a:solidFill>
                  <a:schemeClr val="accent4">
                    <a:lumMod val="75000"/>
                  </a:schemeClr>
                </a:solidFill>
                <a:ea typeface="ＭＳ Ｐゴシック" pitchFamily="34" charset="-128"/>
              </a:rPr>
              <a:t>Equipment Maintenance Management Insurance Program</a:t>
            </a:r>
          </a:p>
          <a:p>
            <a:pPr marR="0" algn="ctr" eaLnBrk="1" hangingPunct="1">
              <a:buFont typeface="Wingdings" pitchFamily="2" charset="2"/>
              <a:buNone/>
            </a:pPr>
            <a:r>
              <a:rPr lang="en-US" sz="2400" b="1" dirty="0">
                <a:solidFill>
                  <a:schemeClr val="accent4">
                    <a:lumMod val="75000"/>
                  </a:schemeClr>
                </a:solidFill>
                <a:ea typeface="ＭＳ Ｐゴシック" pitchFamily="34" charset="-128"/>
              </a:rPr>
              <a:t>(EMMP)</a:t>
            </a:r>
          </a:p>
          <a:p>
            <a:pPr marR="0" algn="ctr" eaLnBrk="1" hangingPunct="1">
              <a:buFont typeface="Wingdings" pitchFamily="2" charset="2"/>
              <a:buNone/>
            </a:pPr>
            <a:endParaRPr lang="en-US" sz="2400" b="1" dirty="0">
              <a:ea typeface="ＭＳ Ｐゴシック" pitchFamily="34" charset="-128"/>
            </a:endParaRPr>
          </a:p>
          <a:p>
            <a:pPr marR="0" algn="ctr" eaLnBrk="1" hangingPunct="1"/>
            <a:r>
              <a:rPr lang="en-US" sz="2400" b="1" dirty="0">
                <a:solidFill>
                  <a:schemeClr val="accent4">
                    <a:lumMod val="60000"/>
                    <a:lumOff val="40000"/>
                  </a:schemeClr>
                </a:solidFill>
                <a:ea typeface="ＭＳ Ｐゴシック" pitchFamily="34" charset="-128"/>
              </a:rPr>
              <a:t>Insurance Renewal for Coverage Term 6/30/18 – 6/30/19</a:t>
            </a:r>
            <a:endParaRPr lang="en-US" sz="2800" b="1" dirty="0">
              <a:solidFill>
                <a:schemeClr val="accent4">
                  <a:lumMod val="60000"/>
                  <a:lumOff val="40000"/>
                </a:schemeClr>
              </a:solidFill>
              <a:ea typeface="ＭＳ Ｐゴシック" pitchFamily="34" charset="-128"/>
            </a:endParaRPr>
          </a:p>
        </p:txBody>
      </p:sp>
      <p:pic>
        <p:nvPicPr>
          <p:cNvPr id="16" name="Picture 7" descr="Alliant%20Logo"/>
          <p:cNvPicPr>
            <a:picLocks noChangeAspect="1" noChangeArrowheads="1"/>
          </p:cNvPicPr>
          <p:nvPr/>
        </p:nvPicPr>
        <p:blipFill>
          <a:blip r:embed="rId4">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09600" y="5867400"/>
            <a:ext cx="1981200" cy="549275"/>
          </a:xfrm>
          <a:prstGeom prst="rect">
            <a:avLst/>
          </a:prstGeom>
          <a:noFill/>
          <a:ln>
            <a:noFill/>
          </a:ln>
          <a:effectLst>
            <a:glow rad="101600">
              <a:schemeClr val="accent1">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895600" y="5877580"/>
            <a:ext cx="3333750" cy="523220"/>
          </a:xfrm>
          <a:prstGeom prst="rect">
            <a:avLst/>
          </a:prstGeom>
          <a:noFill/>
        </p:spPr>
        <p:txBody>
          <a:bodyPr wrap="square" rtlCol="0">
            <a:spAutoFit/>
          </a:bodyPr>
          <a:lstStyle/>
          <a:p>
            <a:pPr algn="ctr"/>
            <a:r>
              <a:rPr lang="en-US" sz="2800" b="1" dirty="0">
                <a:solidFill>
                  <a:schemeClr val="bg1"/>
                </a:solidFill>
                <a:effectLst>
                  <a:outerShdw blurRad="38100" dist="38100" dir="2700000" algn="tl">
                    <a:srgbClr val="000000">
                      <a:alpha val="43137"/>
                    </a:srgbClr>
                  </a:outerShdw>
                </a:effectLst>
                <a:latin typeface="Arial Black" pitchFamily="34" charset="0"/>
              </a:rPr>
              <a:t>March 29, 2018</a:t>
            </a:r>
          </a:p>
        </p:txBody>
      </p:sp>
      <p:pic>
        <p:nvPicPr>
          <p:cNvPr id="15" name="Picture 14" descr="TR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34200" y="5895975"/>
            <a:ext cx="1219200" cy="657225"/>
          </a:xfrm>
          <a:prstGeom prst="rect">
            <a:avLst/>
          </a:prstGeom>
          <a:noFill/>
          <a:ln>
            <a:noFill/>
          </a:ln>
          <a:effectLst>
            <a:glow rad="101600">
              <a:schemeClr val="accent1">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fade">
                                      <p:cBhvr>
                                        <p:cTn id="7" dur="500"/>
                                        <p:tgtEl>
                                          <p:spTgt spid="921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219">
                                            <p:txEl>
                                              <p:pRg st="1" end="1"/>
                                            </p:txEl>
                                          </p:spTgt>
                                        </p:tgtEl>
                                        <p:attrNameLst>
                                          <p:attrName>style.visibility</p:attrName>
                                        </p:attrNameLst>
                                      </p:cBhvr>
                                      <p:to>
                                        <p:strVal val="visible"/>
                                      </p:to>
                                    </p:set>
                                    <p:animEffect transition="in" filter="fade">
                                      <p:cBhvr>
                                        <p:cTn id="10" dur="500"/>
                                        <p:tgtEl>
                                          <p:spTgt spid="921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219">
                                            <p:txEl>
                                              <p:pRg st="3" end="3"/>
                                            </p:txEl>
                                          </p:spTgt>
                                        </p:tgtEl>
                                        <p:attrNameLst>
                                          <p:attrName>style.visibility</p:attrName>
                                        </p:attrNameLst>
                                      </p:cBhvr>
                                      <p:to>
                                        <p:strVal val="visible"/>
                                      </p:to>
                                    </p:set>
                                    <p:animEffect transition="in" filter="fade">
                                      <p:cBhvr>
                                        <p:cTn id="15" dur="500"/>
                                        <p:tgtEl>
                                          <p:spTgt spid="9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raphic that shows location of equipment, item number, serial number, tag number, description, manufacturer, model, quantity, effective date, expiration date, annual fee, amount due, and total amount due."/>
          <p:cNvPicPr>
            <a:picLocks noChangeAspect="1"/>
          </p:cNvPicPr>
          <p:nvPr/>
        </p:nvPicPr>
        <p:blipFill>
          <a:blip r:embed="rId2"/>
          <a:stretch>
            <a:fillRect/>
          </a:stretch>
        </p:blipFill>
        <p:spPr>
          <a:xfrm>
            <a:off x="152400" y="2003925"/>
            <a:ext cx="8839200" cy="133090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graphicFrame>
        <p:nvGraphicFramePr>
          <p:cNvPr id="3" name="Table 2" descr="effective date and expiration date displayed."/>
          <p:cNvGraphicFramePr>
            <a:graphicFrameLocks noGrp="1"/>
          </p:cNvGraphicFramePr>
          <p:nvPr>
            <p:extLst>
              <p:ext uri="{D42A27DB-BD31-4B8C-83A1-F6EECF244321}">
                <p14:modId xmlns:p14="http://schemas.microsoft.com/office/powerpoint/2010/main" val="1840414714"/>
              </p:ext>
            </p:extLst>
          </p:nvPr>
        </p:nvGraphicFramePr>
        <p:xfrm>
          <a:off x="5699632" y="2865504"/>
          <a:ext cx="1652953" cy="310663"/>
        </p:xfrm>
        <a:graphic>
          <a:graphicData uri="http://schemas.openxmlformats.org/drawingml/2006/table">
            <a:tbl>
              <a:tblPr firstRow="1" bandRow="1">
                <a:tableStyleId>{2D5ABB26-0587-4C30-8999-92F81FD0307C}</a:tableStyleId>
              </a:tblPr>
              <a:tblGrid>
                <a:gridCol w="800102">
                  <a:extLst>
                    <a:ext uri="{9D8B030D-6E8A-4147-A177-3AD203B41FA5}">
                      <a16:colId xmlns:a16="http://schemas.microsoft.com/office/drawing/2014/main" val="20000"/>
                    </a:ext>
                  </a:extLst>
                </a:gridCol>
                <a:gridCol w="852851">
                  <a:extLst>
                    <a:ext uri="{9D8B030D-6E8A-4147-A177-3AD203B41FA5}">
                      <a16:colId xmlns:a16="http://schemas.microsoft.com/office/drawing/2014/main" val="20001"/>
                    </a:ext>
                  </a:extLst>
                </a:gridCol>
              </a:tblGrid>
              <a:tr h="158935">
                <a:tc>
                  <a:txBody>
                    <a:bodyPr/>
                    <a:lstStyle/>
                    <a:p>
                      <a:r>
                        <a:rPr lang="en-US" sz="700" dirty="0">
                          <a:latin typeface="Arial" panose="020B0604020202020204" pitchFamily="34" charset="0"/>
                          <a:cs typeface="Arial" panose="020B0604020202020204" pitchFamily="34" charset="0"/>
                        </a:rPr>
                        <a:t>6/30/2018</a:t>
                      </a:r>
                      <a:endParaRPr lang="en-US" sz="700" dirty="0"/>
                    </a:p>
                  </a:txBody>
                  <a:tcPr marL="45720" marR="45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700" dirty="0">
                          <a:latin typeface="Arial" panose="020B0604020202020204" pitchFamily="34" charset="0"/>
                          <a:cs typeface="Arial" panose="020B0604020202020204" pitchFamily="34" charset="0"/>
                        </a:rPr>
                        <a:t>6/30/2019</a:t>
                      </a:r>
                    </a:p>
                  </a:txBody>
                  <a:tcPr marL="45720" marR="45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51728">
                <a:tc>
                  <a:txBody>
                    <a:bodyPr/>
                    <a:lstStyle/>
                    <a:p>
                      <a:r>
                        <a:rPr lang="en-US" sz="700" dirty="0">
                          <a:latin typeface="Arial" panose="020B0604020202020204" pitchFamily="34" charset="0"/>
                          <a:cs typeface="Arial" panose="020B0604020202020204" pitchFamily="34" charset="0"/>
                        </a:rPr>
                        <a:t>6/30/2018</a:t>
                      </a:r>
                      <a:endParaRPr lang="en-US" sz="700" dirty="0"/>
                    </a:p>
                  </a:txBody>
                  <a:tcPr marL="45720" marR="45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700" dirty="0">
                          <a:latin typeface="Arial" panose="020B0604020202020204" pitchFamily="34" charset="0"/>
                          <a:cs typeface="Arial" panose="020B0604020202020204" pitchFamily="34" charset="0"/>
                        </a:rPr>
                        <a:t>6/30/2019</a:t>
                      </a:r>
                    </a:p>
                  </a:txBody>
                  <a:tcPr marL="45720" marR="45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4" name="Title 3" hidden="1"/>
          <p:cNvSpPr>
            <a:spLocks noGrp="1"/>
          </p:cNvSpPr>
          <p:nvPr>
            <p:ph type="title"/>
          </p:nvPr>
        </p:nvSpPr>
        <p:spPr/>
        <p:txBody>
          <a:bodyPr/>
          <a:lstStyle/>
          <a:p>
            <a:r>
              <a:rPr lang="en-US" dirty="0" smtClean="0"/>
              <a:t>Equipment information</a:t>
            </a:r>
            <a:endParaRPr lang="en-US" dirty="0"/>
          </a:p>
        </p:txBody>
      </p:sp>
    </p:spTree>
    <p:extLst>
      <p:ext uri="{BB962C8B-B14F-4D97-AF65-F5344CB8AC3E}">
        <p14:creationId xmlns:p14="http://schemas.microsoft.com/office/powerpoint/2010/main" val="4221340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lgn="ctr">
              <a:buNone/>
            </a:pPr>
            <a:r>
              <a:rPr lang="en-US" dirty="0"/>
              <a:t>Renewal Invoices will be delivered via email by May 11, 2018</a:t>
            </a:r>
          </a:p>
          <a:p>
            <a:pPr marL="109537" indent="0" algn="ctr">
              <a:buNone/>
            </a:pPr>
            <a:endParaRPr lang="en-US" dirty="0"/>
          </a:p>
          <a:p>
            <a:pPr marL="457200" indent="-457200" eaLnBrk="1" fontAlgn="auto" hangingPunct="1">
              <a:spcAft>
                <a:spcPts val="0"/>
              </a:spcAft>
              <a:defRPr/>
            </a:pPr>
            <a:r>
              <a:rPr lang="en-US" sz="2800" dirty="0"/>
              <a:t>Payment of the Renewal Invoices is due no later than June 30, 2018</a:t>
            </a:r>
          </a:p>
          <a:p>
            <a:pPr marL="1085850" indent="0" eaLnBrk="1" fontAlgn="auto" hangingPunct="1">
              <a:spcAft>
                <a:spcPts val="0"/>
              </a:spcAft>
              <a:buNone/>
              <a:defRPr/>
            </a:pPr>
            <a:r>
              <a:rPr lang="en-US" sz="2800" i="1" dirty="0">
                <a:solidFill>
                  <a:srgbClr val="FF0000"/>
                </a:solidFill>
              </a:rPr>
              <a:t>- </a:t>
            </a:r>
            <a:r>
              <a:rPr lang="en-US" sz="2000" i="1" dirty="0">
                <a:solidFill>
                  <a:srgbClr val="FF0000"/>
                </a:solidFill>
              </a:rPr>
              <a:t>Late payments may result in covered equipment being subject to Service Holds</a:t>
            </a:r>
          </a:p>
          <a:p>
            <a:pPr marL="109537" indent="0" algn="ctr">
              <a:buNone/>
            </a:pPr>
            <a:endParaRPr lang="en-US" dirty="0"/>
          </a:p>
        </p:txBody>
      </p:sp>
      <p:sp>
        <p:nvSpPr>
          <p:cNvPr id="3" name="Title 2"/>
          <p:cNvSpPr>
            <a:spLocks noGrp="1"/>
          </p:cNvSpPr>
          <p:nvPr>
            <p:ph type="title"/>
          </p:nvPr>
        </p:nvSpPr>
        <p:spPr/>
        <p:txBody>
          <a:bodyPr/>
          <a:lstStyle/>
          <a:p>
            <a:pPr algn="ctr"/>
            <a:r>
              <a:rPr lang="en-US" dirty="0"/>
              <a:t>2018/2019 Renewal Invoices</a:t>
            </a:r>
          </a:p>
        </p:txBody>
      </p:sp>
    </p:spTree>
    <p:extLst>
      <p:ext uri="{BB962C8B-B14F-4D97-AF65-F5344CB8AC3E}">
        <p14:creationId xmlns:p14="http://schemas.microsoft.com/office/powerpoint/2010/main" val="2559432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dirty="0"/>
              <a:t>Per the California State Controllers Office (SCO): </a:t>
            </a:r>
          </a:p>
          <a:p>
            <a:pPr marL="109537" indent="0">
              <a:buNone/>
            </a:pPr>
            <a:endParaRPr lang="en-US" dirty="0"/>
          </a:p>
          <a:p>
            <a:pPr marL="109537" indent="0">
              <a:buNone/>
            </a:pPr>
            <a:r>
              <a:rPr lang="en-US" dirty="0"/>
              <a:t>Any Alliant invoice, for any amount, can be submitted to SCO for </a:t>
            </a:r>
            <a:r>
              <a:rPr lang="en-US" b="1" dirty="0"/>
              <a:t>“straight payment”, without an approved PO/SO</a:t>
            </a:r>
            <a:r>
              <a:rPr lang="en-US" dirty="0"/>
              <a:t>, by any State department as long as the Alliant invoice has been “approved for payment” (Stamped and signed by the appropriate Office of Risk and Insurance Management (ORIM) representative.)</a:t>
            </a:r>
          </a:p>
          <a:p>
            <a:pPr marL="109537" indent="0">
              <a:buNone/>
            </a:pPr>
            <a:endParaRPr lang="en-US" dirty="0"/>
          </a:p>
        </p:txBody>
      </p:sp>
      <p:sp>
        <p:nvSpPr>
          <p:cNvPr id="4" name="Title 1"/>
          <p:cNvSpPr>
            <a:spLocks noGrp="1"/>
          </p:cNvSpPr>
          <p:nvPr>
            <p:ph type="title"/>
          </p:nvPr>
        </p:nvSpPr>
        <p:spPr>
          <a:xfrm>
            <a:off x="457200" y="274638"/>
            <a:ext cx="8229600" cy="1143000"/>
          </a:xfrm>
        </p:spPr>
        <p:txBody>
          <a:bodyPr>
            <a:normAutofit/>
          </a:bodyPr>
          <a:lstStyle/>
          <a:p>
            <a:pPr algn="ctr" eaLnBrk="1" fontAlgn="auto" hangingPunct="1">
              <a:spcAft>
                <a:spcPts val="0"/>
              </a:spcAft>
              <a:defRPr/>
            </a:pPr>
            <a:r>
              <a:rPr lang="en-US" dirty="0"/>
              <a:t>Payment Options</a:t>
            </a:r>
          </a:p>
        </p:txBody>
      </p:sp>
    </p:spTree>
    <p:extLst>
      <p:ext uri="{BB962C8B-B14F-4D97-AF65-F5344CB8AC3E}">
        <p14:creationId xmlns:p14="http://schemas.microsoft.com/office/powerpoint/2010/main" val="3816313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990600"/>
            <a:ext cx="8458200" cy="5334000"/>
          </a:xfrm>
        </p:spPr>
        <p:txBody>
          <a:bodyPr rtlCol="0">
            <a:noAutofit/>
          </a:bodyPr>
          <a:lstStyle/>
          <a:p>
            <a:pPr marL="285750" indent="-285750" eaLnBrk="1" fontAlgn="auto" hangingPunct="1">
              <a:spcBef>
                <a:spcPts val="0"/>
              </a:spcBef>
              <a:spcAft>
                <a:spcPts val="0"/>
              </a:spcAft>
              <a:defRPr/>
            </a:pPr>
            <a:r>
              <a:rPr lang="en-US" sz="2000" b="1" dirty="0"/>
              <a:t>By March 30, 2018</a:t>
            </a:r>
            <a:endParaRPr lang="en-US" sz="2000" dirty="0"/>
          </a:p>
          <a:p>
            <a:pPr marL="541338" lvl="1" indent="-285750" eaLnBrk="1" fontAlgn="auto" hangingPunct="1">
              <a:spcBef>
                <a:spcPts val="0"/>
              </a:spcBef>
              <a:spcAft>
                <a:spcPts val="0"/>
              </a:spcAft>
              <a:defRPr/>
            </a:pPr>
            <a:r>
              <a:rPr lang="en-US" sz="1800" dirty="0"/>
              <a:t>Renewal List(s) emailed to each Location</a:t>
            </a:r>
          </a:p>
          <a:p>
            <a:pPr marL="255588" lvl="1" indent="0" eaLnBrk="1" fontAlgn="auto" hangingPunct="1">
              <a:spcBef>
                <a:spcPts val="0"/>
              </a:spcBef>
              <a:spcAft>
                <a:spcPts val="0"/>
              </a:spcAft>
              <a:buNone/>
              <a:defRPr/>
            </a:pPr>
            <a:endParaRPr lang="en-US" sz="700" dirty="0"/>
          </a:p>
          <a:p>
            <a:pPr marL="285750" indent="-285750" eaLnBrk="1" fontAlgn="auto" hangingPunct="1">
              <a:spcBef>
                <a:spcPts val="0"/>
              </a:spcBef>
              <a:spcAft>
                <a:spcPts val="0"/>
              </a:spcAft>
              <a:defRPr/>
            </a:pPr>
            <a:r>
              <a:rPr lang="en-US" sz="2000" b="1" dirty="0"/>
              <a:t>April 27, 2018</a:t>
            </a:r>
          </a:p>
          <a:p>
            <a:pPr marL="541338" lvl="1" indent="-285750" eaLnBrk="1" fontAlgn="auto" hangingPunct="1">
              <a:spcBef>
                <a:spcPts val="0"/>
              </a:spcBef>
              <a:spcAft>
                <a:spcPts val="0"/>
              </a:spcAft>
              <a:defRPr/>
            </a:pPr>
            <a:r>
              <a:rPr lang="en-US" sz="1800" dirty="0"/>
              <a:t>Changes to Renewal Lists are Due</a:t>
            </a:r>
          </a:p>
          <a:p>
            <a:pPr marL="255588" lvl="1" indent="0" eaLnBrk="1" fontAlgn="auto" hangingPunct="1">
              <a:spcBef>
                <a:spcPts val="0"/>
              </a:spcBef>
              <a:spcAft>
                <a:spcPts val="0"/>
              </a:spcAft>
              <a:buNone/>
              <a:defRPr/>
            </a:pPr>
            <a:endParaRPr lang="en-US" sz="700" dirty="0"/>
          </a:p>
          <a:p>
            <a:pPr marL="285750" indent="-285750" eaLnBrk="1" fontAlgn="auto" hangingPunct="1">
              <a:spcBef>
                <a:spcPts val="0"/>
              </a:spcBef>
              <a:spcAft>
                <a:spcPts val="0"/>
              </a:spcAft>
              <a:defRPr/>
            </a:pPr>
            <a:r>
              <a:rPr lang="en-US" sz="2000" b="1" dirty="0"/>
              <a:t>After April 27, 2018</a:t>
            </a:r>
          </a:p>
          <a:p>
            <a:pPr marL="541338" lvl="1" indent="-285750" eaLnBrk="1" fontAlgn="auto" hangingPunct="1">
              <a:spcBef>
                <a:spcPts val="0"/>
              </a:spcBef>
              <a:spcAft>
                <a:spcPts val="0"/>
              </a:spcAft>
              <a:defRPr/>
            </a:pPr>
            <a:r>
              <a:rPr lang="en-US" sz="1800" dirty="0"/>
              <a:t>Changes to Renewal Lists will be handled by a separate Invoice</a:t>
            </a:r>
          </a:p>
          <a:p>
            <a:pPr marL="255588" lvl="1" indent="0" eaLnBrk="1" fontAlgn="auto" hangingPunct="1">
              <a:spcBef>
                <a:spcPts val="0"/>
              </a:spcBef>
              <a:spcAft>
                <a:spcPts val="0"/>
              </a:spcAft>
              <a:buNone/>
              <a:defRPr/>
            </a:pPr>
            <a:endParaRPr lang="en-US" sz="700" dirty="0"/>
          </a:p>
          <a:p>
            <a:pPr marL="285750" indent="-285750" eaLnBrk="1" fontAlgn="auto" hangingPunct="1">
              <a:spcBef>
                <a:spcPts val="0"/>
              </a:spcBef>
              <a:spcAft>
                <a:spcPts val="0"/>
              </a:spcAft>
              <a:defRPr/>
            </a:pPr>
            <a:r>
              <a:rPr lang="en-US" sz="2000" b="1" dirty="0"/>
              <a:t>May 11, 2018</a:t>
            </a:r>
          </a:p>
          <a:p>
            <a:pPr marL="541338" lvl="1" indent="-285750" eaLnBrk="1" fontAlgn="auto" hangingPunct="1">
              <a:spcBef>
                <a:spcPts val="0"/>
              </a:spcBef>
              <a:spcAft>
                <a:spcPts val="0"/>
              </a:spcAft>
              <a:defRPr/>
            </a:pPr>
            <a:r>
              <a:rPr lang="en-US" sz="1800" dirty="0"/>
              <a:t>Renewal Invoices will be distributed via email</a:t>
            </a:r>
          </a:p>
          <a:p>
            <a:pPr marL="255588" lvl="1" indent="0" eaLnBrk="1" fontAlgn="auto" hangingPunct="1">
              <a:spcBef>
                <a:spcPts val="0"/>
              </a:spcBef>
              <a:spcAft>
                <a:spcPts val="0"/>
              </a:spcAft>
              <a:buNone/>
              <a:defRPr/>
            </a:pPr>
            <a:endParaRPr lang="en-US" sz="700" dirty="0"/>
          </a:p>
          <a:p>
            <a:pPr marL="285750" indent="-285750" eaLnBrk="1" fontAlgn="auto" hangingPunct="1">
              <a:spcBef>
                <a:spcPts val="0"/>
              </a:spcBef>
              <a:spcAft>
                <a:spcPts val="0"/>
              </a:spcAft>
              <a:defRPr/>
            </a:pPr>
            <a:r>
              <a:rPr lang="en-US" sz="2000" b="1" dirty="0"/>
              <a:t>June 30, 2018</a:t>
            </a:r>
          </a:p>
          <a:p>
            <a:pPr marL="541338" lvl="1" indent="-285750" eaLnBrk="1" fontAlgn="auto" hangingPunct="1">
              <a:spcBef>
                <a:spcPts val="0"/>
              </a:spcBef>
              <a:spcAft>
                <a:spcPts val="0"/>
              </a:spcAft>
              <a:defRPr/>
            </a:pPr>
            <a:r>
              <a:rPr lang="en-US" sz="1800" dirty="0"/>
              <a:t>Payment of Alliant Renewal Invoices are Due </a:t>
            </a:r>
          </a:p>
          <a:p>
            <a:pPr marL="255588" lvl="1" indent="0" eaLnBrk="1" fontAlgn="auto" hangingPunct="1">
              <a:spcBef>
                <a:spcPts val="0"/>
              </a:spcBef>
              <a:spcAft>
                <a:spcPts val="0"/>
              </a:spcAft>
              <a:buNone/>
              <a:defRPr/>
            </a:pPr>
            <a:endParaRPr lang="en-US" sz="700" dirty="0"/>
          </a:p>
          <a:p>
            <a:pPr marL="285750" indent="-285750" eaLnBrk="1" fontAlgn="auto" hangingPunct="1">
              <a:spcBef>
                <a:spcPts val="0"/>
              </a:spcBef>
              <a:spcAft>
                <a:spcPts val="0"/>
              </a:spcAft>
              <a:defRPr/>
            </a:pPr>
            <a:r>
              <a:rPr lang="en-US" sz="2000" b="1" dirty="0"/>
              <a:t>July 1, 2018</a:t>
            </a:r>
          </a:p>
          <a:p>
            <a:pPr marL="541338" lvl="1" indent="-285750" eaLnBrk="1" fontAlgn="auto" hangingPunct="1">
              <a:spcBef>
                <a:spcPts val="0"/>
              </a:spcBef>
              <a:spcAft>
                <a:spcPts val="0"/>
              </a:spcAft>
              <a:defRPr/>
            </a:pPr>
            <a:r>
              <a:rPr lang="en-US" sz="1800" dirty="0"/>
              <a:t>Late payments may result in covered equipment being subject to Service Holds		</a:t>
            </a:r>
          </a:p>
          <a:p>
            <a:pPr marL="0" indent="0" eaLnBrk="1" fontAlgn="auto" hangingPunct="1">
              <a:spcBef>
                <a:spcPts val="0"/>
              </a:spcBef>
              <a:spcAft>
                <a:spcPts val="0"/>
              </a:spcAft>
              <a:buFont typeface="Wingdings 3"/>
              <a:buNone/>
              <a:defRPr/>
            </a:pPr>
            <a:r>
              <a:rPr lang="en-US" sz="2200" dirty="0"/>
              <a:t>								</a:t>
            </a:r>
          </a:p>
          <a:p>
            <a:pPr marL="0" indent="0" eaLnBrk="1" fontAlgn="auto" hangingPunct="1">
              <a:spcAft>
                <a:spcPts val="0"/>
              </a:spcAft>
              <a:buFont typeface="Wingdings 3"/>
              <a:buNone/>
              <a:defRPr/>
            </a:pPr>
            <a:endParaRPr lang="en-US" sz="2200" dirty="0"/>
          </a:p>
          <a:p>
            <a:pPr marL="0" indent="0" algn="r" eaLnBrk="1" fontAlgn="auto" hangingPunct="1">
              <a:spcAft>
                <a:spcPts val="0"/>
              </a:spcAft>
              <a:buFont typeface="Wingdings 3"/>
              <a:buNone/>
              <a:defRPr/>
            </a:pPr>
            <a:r>
              <a:rPr lang="en-US" sz="2200" dirty="0"/>
              <a:t>  </a:t>
            </a:r>
          </a:p>
          <a:p>
            <a:pPr marL="182880" indent="-182880" eaLnBrk="1" fontAlgn="auto" hangingPunct="1">
              <a:spcAft>
                <a:spcPts val="0"/>
              </a:spcAft>
              <a:buFont typeface="Arial" pitchFamily="34" charset="0"/>
              <a:buChar char="•"/>
              <a:defRPr/>
            </a:pPr>
            <a:endParaRPr lang="en-US" sz="2200" dirty="0"/>
          </a:p>
          <a:p>
            <a:pPr marL="0" indent="0" eaLnBrk="1" fontAlgn="auto" hangingPunct="1">
              <a:spcAft>
                <a:spcPts val="0"/>
              </a:spcAft>
              <a:buFont typeface="Arial" pitchFamily="34" charset="0"/>
              <a:buNone/>
              <a:defRPr/>
            </a:pPr>
            <a:r>
              <a:rPr lang="en-US" sz="2200" dirty="0"/>
              <a:t>							               	            </a:t>
            </a:r>
          </a:p>
          <a:p>
            <a:pPr marL="1188720" lvl="4" indent="-137160" eaLnBrk="1" fontAlgn="auto" hangingPunct="1">
              <a:spcAft>
                <a:spcPts val="0"/>
              </a:spcAft>
              <a:buFont typeface="Arial" pitchFamily="34" charset="0"/>
              <a:buChar char="•"/>
              <a:defRPr/>
            </a:pPr>
            <a:endParaRPr lang="en-US" sz="2200" dirty="0"/>
          </a:p>
          <a:p>
            <a:pPr marL="0" indent="0" eaLnBrk="1" fontAlgn="auto" hangingPunct="1">
              <a:spcAft>
                <a:spcPts val="0"/>
              </a:spcAft>
              <a:buFont typeface="Arial" pitchFamily="34" charset="0"/>
              <a:buNone/>
              <a:defRPr/>
            </a:pPr>
            <a:endParaRPr lang="en-US" sz="2200" dirty="0"/>
          </a:p>
          <a:p>
            <a:pPr marL="182880" indent="-182880" eaLnBrk="1" fontAlgn="auto" hangingPunct="1">
              <a:spcAft>
                <a:spcPts val="0"/>
              </a:spcAft>
              <a:buFont typeface="Arial" pitchFamily="34" charset="0"/>
              <a:buChar char="•"/>
              <a:defRPr/>
            </a:pPr>
            <a:endParaRPr lang="en-US" sz="2200" dirty="0"/>
          </a:p>
          <a:p>
            <a:pPr marL="0" indent="0" eaLnBrk="1" fontAlgn="auto" hangingPunct="1">
              <a:spcAft>
                <a:spcPts val="0"/>
              </a:spcAft>
              <a:buFont typeface="Arial" pitchFamily="34" charset="0"/>
              <a:buNone/>
              <a:defRPr/>
            </a:pPr>
            <a:endParaRPr lang="en-US" sz="2200" dirty="0"/>
          </a:p>
          <a:p>
            <a:pPr marL="0" indent="0" eaLnBrk="1" fontAlgn="auto" hangingPunct="1">
              <a:spcAft>
                <a:spcPts val="0"/>
              </a:spcAft>
              <a:buFont typeface="Arial" pitchFamily="34" charset="0"/>
              <a:buNone/>
              <a:defRPr/>
            </a:pPr>
            <a:r>
              <a:rPr lang="en-US" sz="2200" dirty="0"/>
              <a:t>                                                                           </a:t>
            </a:r>
          </a:p>
          <a:p>
            <a:pPr marL="0" indent="0" eaLnBrk="1" fontAlgn="auto" hangingPunct="1">
              <a:spcAft>
                <a:spcPts val="0"/>
              </a:spcAft>
              <a:buFont typeface="Arial" pitchFamily="34" charset="0"/>
              <a:buNone/>
              <a:defRPr/>
            </a:pPr>
            <a:r>
              <a:rPr lang="en-US" sz="2200" dirty="0"/>
              <a:t>                                                                                                                        </a:t>
            </a:r>
          </a:p>
          <a:p>
            <a:pPr marL="0" indent="0" eaLnBrk="1" fontAlgn="auto" hangingPunct="1">
              <a:spcAft>
                <a:spcPts val="0"/>
              </a:spcAft>
              <a:buFont typeface="Arial" pitchFamily="34" charset="0"/>
              <a:buNone/>
              <a:defRPr/>
            </a:pPr>
            <a:r>
              <a:rPr lang="en-US" sz="2200" dirty="0"/>
              <a:t>								</a:t>
            </a:r>
          </a:p>
        </p:txBody>
      </p:sp>
      <p:sp>
        <p:nvSpPr>
          <p:cNvPr id="6" name="Title 1"/>
          <p:cNvSpPr>
            <a:spLocks noGrp="1"/>
          </p:cNvSpPr>
          <p:nvPr>
            <p:ph type="title"/>
          </p:nvPr>
        </p:nvSpPr>
        <p:spPr>
          <a:xfrm>
            <a:off x="571500" y="76200"/>
            <a:ext cx="8229600" cy="1143000"/>
          </a:xfrm>
        </p:spPr>
        <p:txBody>
          <a:bodyPr>
            <a:normAutofit/>
          </a:bodyPr>
          <a:lstStyle/>
          <a:p>
            <a:pPr algn="ctr" eaLnBrk="1" fontAlgn="auto" hangingPunct="1">
              <a:spcAft>
                <a:spcPts val="0"/>
              </a:spcAft>
              <a:defRPr/>
            </a:pPr>
            <a:r>
              <a:rPr lang="en-US" dirty="0"/>
              <a:t>Important Deadlines</a:t>
            </a:r>
          </a:p>
        </p:txBody>
      </p:sp>
    </p:spTree>
    <p:extLst>
      <p:ext uri="{BB962C8B-B14F-4D97-AF65-F5344CB8AC3E}">
        <p14:creationId xmlns:p14="http://schemas.microsoft.com/office/powerpoint/2010/main" val="3624627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fade">
                                      <p:cBhvr>
                                        <p:cTn id="27" dur="500"/>
                                        <p:tgtEl>
                                          <p:spTgt spid="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fade">
                                      <p:cBhvr>
                                        <p:cTn id="32" dur="500"/>
                                        <p:tgtEl>
                                          <p:spTgt spid="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animEffect transition="in" filter="fade">
                                      <p:cBhvr>
                                        <p:cTn id="37" dur="500"/>
                                        <p:tgtEl>
                                          <p:spTgt spid="5">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10" end="10"/>
                                            </p:txEl>
                                          </p:spTgt>
                                        </p:tgtEl>
                                        <p:attrNameLst>
                                          <p:attrName>style.visibility</p:attrName>
                                        </p:attrNameLst>
                                      </p:cBhvr>
                                      <p:to>
                                        <p:strVal val="visible"/>
                                      </p:to>
                                    </p:set>
                                    <p:animEffect transition="in" filter="fade">
                                      <p:cBhvr>
                                        <p:cTn id="42" dur="500"/>
                                        <p:tgtEl>
                                          <p:spTgt spid="5">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12" end="12"/>
                                            </p:txEl>
                                          </p:spTgt>
                                        </p:tgtEl>
                                        <p:attrNameLst>
                                          <p:attrName>style.visibility</p:attrName>
                                        </p:attrNameLst>
                                      </p:cBhvr>
                                      <p:to>
                                        <p:strVal val="visible"/>
                                      </p:to>
                                    </p:set>
                                    <p:animEffect transition="in" filter="fade">
                                      <p:cBhvr>
                                        <p:cTn id="47" dur="500"/>
                                        <p:tgtEl>
                                          <p:spTgt spid="5">
                                            <p:txEl>
                                              <p:pRg st="12" end="1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13" end="13"/>
                                            </p:txEl>
                                          </p:spTgt>
                                        </p:tgtEl>
                                        <p:attrNameLst>
                                          <p:attrName>style.visibility</p:attrName>
                                        </p:attrNameLst>
                                      </p:cBhvr>
                                      <p:to>
                                        <p:strVal val="visible"/>
                                      </p:to>
                                    </p:set>
                                    <p:animEffect transition="in" filter="fade">
                                      <p:cBhvr>
                                        <p:cTn id="52" dur="500"/>
                                        <p:tgtEl>
                                          <p:spTgt spid="5">
                                            <p:txEl>
                                              <p:pRg st="13" end="1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
                                            <p:txEl>
                                              <p:pRg st="15" end="15"/>
                                            </p:txEl>
                                          </p:spTgt>
                                        </p:tgtEl>
                                        <p:attrNameLst>
                                          <p:attrName>style.visibility</p:attrName>
                                        </p:attrNameLst>
                                      </p:cBhvr>
                                      <p:to>
                                        <p:strVal val="visible"/>
                                      </p:to>
                                    </p:set>
                                    <p:animEffect transition="in" filter="fade">
                                      <p:cBhvr>
                                        <p:cTn id="57" dur="500"/>
                                        <p:tgtEl>
                                          <p:spTgt spid="5">
                                            <p:txEl>
                                              <p:pRg st="15" end="1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5">
                                            <p:txEl>
                                              <p:pRg st="16" end="16"/>
                                            </p:txEl>
                                          </p:spTgt>
                                        </p:tgtEl>
                                        <p:attrNameLst>
                                          <p:attrName>style.visibility</p:attrName>
                                        </p:attrNameLst>
                                      </p:cBhvr>
                                      <p:to>
                                        <p:strVal val="visible"/>
                                      </p:to>
                                    </p:set>
                                    <p:animEffect transition="in" filter="fade">
                                      <p:cBhvr>
                                        <p:cTn id="62" dur="500"/>
                                        <p:tgtEl>
                                          <p:spTgt spid="5">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19263" y="2155825"/>
            <a:ext cx="5502275" cy="923925"/>
          </a:xfrm>
          <a:prstGeom prst="rect">
            <a:avLst/>
          </a:prstGeom>
          <a:ln>
            <a:solidFill>
              <a:schemeClr val="accent1">
                <a:lumMod val="75000"/>
              </a:schemeClr>
            </a:solidFill>
          </a:ln>
        </p:spPr>
        <p:style>
          <a:lnRef idx="2">
            <a:schemeClr val="dk1"/>
          </a:lnRef>
          <a:fillRef idx="1">
            <a:schemeClr val="lt1"/>
          </a:fillRef>
          <a:effectRef idx="0">
            <a:schemeClr val="dk1"/>
          </a:effectRef>
          <a:fontRef idx="minor">
            <a:schemeClr val="dk1"/>
          </a:fontRef>
        </p:style>
        <p:txBody>
          <a:bodyPr>
            <a:spAutoFit/>
          </a:bodyPr>
          <a:lstStyle/>
          <a:p>
            <a:pPr algn="ctr">
              <a:defRPr/>
            </a:pPr>
            <a:r>
              <a:rPr lang="en-US" sz="5400" dirty="0">
                <a:solidFill>
                  <a:schemeClr val="tx1"/>
                </a:solidFill>
              </a:rPr>
              <a:t>QUESTIONS??</a:t>
            </a:r>
          </a:p>
        </p:txBody>
      </p:sp>
      <p:pic>
        <p:nvPicPr>
          <p:cNvPr id="8" name="Picture 7" descr="TR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5867400"/>
            <a:ext cx="1219200" cy="657225"/>
          </a:xfrm>
          <a:prstGeom prst="rect">
            <a:avLst/>
          </a:prstGeom>
          <a:noFill/>
          <a:ln>
            <a:noFill/>
          </a:ln>
          <a:effectLst>
            <a:glow rad="101600">
              <a:schemeClr val="accent1">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Alliant%20Logo"/>
          <p:cNvPicPr>
            <a:picLocks noChangeAspect="1" noChangeArrowheads="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304800" y="5903913"/>
            <a:ext cx="1981200" cy="549275"/>
          </a:xfrm>
          <a:prstGeom prst="rect">
            <a:avLst/>
          </a:prstGeom>
          <a:noFill/>
          <a:ln>
            <a:noFill/>
          </a:ln>
          <a:effectLst>
            <a:glow rad="101600">
              <a:schemeClr val="accent1">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CAheader_dgs_logo"/>
          <p:cNvPicPr>
            <a:picLocks noChangeAspect="1" noChangeArrowheads="1"/>
          </p:cNvPicPr>
          <p:nvPr/>
        </p:nvPicPr>
        <p:blipFill rotWithShape="1">
          <a:blip r:embed="rId4">
            <a:extLst>
              <a:ext uri="{28A0092B-C50C-407E-A947-70E740481C1C}">
                <a14:useLocalDpi xmlns:a14="http://schemas.microsoft.com/office/drawing/2010/main" val="0"/>
              </a:ext>
            </a:extLst>
          </a:blip>
          <a:srcRect t="32418"/>
          <a:stretch/>
        </p:blipFill>
        <p:spPr bwMode="auto">
          <a:xfrm>
            <a:off x="3048000" y="5815012"/>
            <a:ext cx="333375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hidden="1"/>
          <p:cNvSpPr>
            <a:spLocks noGrp="1"/>
          </p:cNvSpPr>
          <p:nvPr>
            <p:ph type="ctrTitle"/>
          </p:nvPr>
        </p:nvSpPr>
        <p:spPr/>
        <p:txBody>
          <a:bodyPr/>
          <a:lstStyle/>
          <a:p>
            <a:r>
              <a:rPr lang="en-US" dirty="0" smtClean="0"/>
              <a:t>Questions?</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71500" y="76200"/>
            <a:ext cx="8229600" cy="1143000"/>
          </a:xfrm>
        </p:spPr>
        <p:txBody>
          <a:bodyPr>
            <a:normAutofit/>
          </a:bodyPr>
          <a:lstStyle/>
          <a:p>
            <a:pPr algn="ctr" eaLnBrk="1" fontAlgn="auto" hangingPunct="1">
              <a:spcAft>
                <a:spcPts val="0"/>
              </a:spcAft>
              <a:defRPr/>
            </a:pPr>
            <a:r>
              <a:rPr lang="en-US" sz="3200" dirty="0">
                <a:ea typeface="ＭＳ Ｐゴシック" pitchFamily="34" charset="-128"/>
              </a:rPr>
              <a:t>For More </a:t>
            </a:r>
            <a:r>
              <a:rPr lang="en-US" sz="3200" dirty="0" smtClean="0">
                <a:ea typeface="ＭＳ Ｐゴシック" pitchFamily="34" charset="-128"/>
              </a:rPr>
              <a:t>Information</a:t>
            </a:r>
            <a:endParaRPr lang="en-US" sz="3200" dirty="0"/>
          </a:p>
        </p:txBody>
      </p:sp>
      <p:sp>
        <p:nvSpPr>
          <p:cNvPr id="2" name="Content Placeholder 1"/>
          <p:cNvSpPr>
            <a:spLocks noGrp="1"/>
          </p:cNvSpPr>
          <p:nvPr>
            <p:ph idx="1"/>
          </p:nvPr>
        </p:nvSpPr>
        <p:spPr>
          <a:xfrm>
            <a:off x="381000" y="1066800"/>
            <a:ext cx="8420100" cy="4525962"/>
          </a:xfrm>
        </p:spPr>
        <p:txBody>
          <a:bodyPr/>
          <a:lstStyle/>
          <a:p>
            <a:r>
              <a:rPr lang="en-US" sz="1600" dirty="0" smtClean="0"/>
              <a:t>Visit </a:t>
            </a:r>
            <a:r>
              <a:rPr lang="en-US" sz="1600" dirty="0"/>
              <a:t>us online: </a:t>
            </a:r>
            <a:r>
              <a:rPr lang="en-US" sz="1600" u="sng" dirty="0">
                <a:solidFill>
                  <a:srgbClr val="008000"/>
                </a:solidFill>
              </a:rPr>
              <a:t>http://www.dgs.ca.gov/orim/Programs/Insurance.aspx</a:t>
            </a:r>
          </a:p>
        </p:txBody>
      </p:sp>
      <p:pic>
        <p:nvPicPr>
          <p:cNvPr id="9" name="Picture 2" descr="office of risk and insurance management logo.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1904457"/>
            <a:ext cx="3612433" cy="421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descr="The Remi Group"/>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11136" y="1935592"/>
            <a:ext cx="699708" cy="42110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762001" y="2501354"/>
            <a:ext cx="2764172" cy="3347070"/>
          </a:xfrm>
          <a:prstGeom prst="rect">
            <a:avLst/>
          </a:prstGeom>
          <a:noFill/>
        </p:spPr>
        <p:txBody>
          <a:bodyPr wrap="square" rtlCol="0">
            <a:spAutoFit/>
          </a:bodyPr>
          <a:lstStyle/>
          <a:p>
            <a:r>
              <a:rPr lang="en-US" sz="1050" b="1" dirty="0" smtClean="0">
                <a:solidFill>
                  <a:schemeClr val="tx2"/>
                </a:solidFill>
                <a:latin typeface="Helvetica" panose="020B0604020202020204" pitchFamily="34" charset="0"/>
                <a:cs typeface="Helvetica" panose="020B0604020202020204" pitchFamily="34" charset="0"/>
              </a:rPr>
              <a:t>ORIM’s EMMP Mailbox: </a:t>
            </a:r>
          </a:p>
          <a:p>
            <a:r>
              <a:rPr lang="en-US" sz="1050" u="sng" dirty="0" smtClean="0">
                <a:solidFill>
                  <a:srgbClr val="008000"/>
                </a:solidFill>
                <a:latin typeface="Helvetica" panose="020B0604020202020204" pitchFamily="34" charset="0"/>
                <a:cs typeface="Helvetica" panose="020B0604020202020204" pitchFamily="34" charset="0"/>
              </a:rPr>
              <a:t>EMMP@dgs.ca.gov</a:t>
            </a:r>
            <a:endParaRPr lang="en-US" sz="1050" u="sng" dirty="0">
              <a:solidFill>
                <a:srgbClr val="008000"/>
              </a:solidFill>
              <a:latin typeface="Helvetica" panose="020B0604020202020204" pitchFamily="34" charset="0"/>
              <a:cs typeface="Helvetica" panose="020B0604020202020204" pitchFamily="34" charset="0"/>
            </a:endParaRPr>
          </a:p>
          <a:p>
            <a:endParaRPr lang="en-US" sz="1050" b="1" dirty="0" smtClean="0">
              <a:solidFill>
                <a:schemeClr val="tx2"/>
              </a:solidFill>
              <a:latin typeface="Helvetica" panose="020B0604020202020204" pitchFamily="34" charset="0"/>
              <a:cs typeface="Helvetica" panose="020B0604020202020204" pitchFamily="34" charset="0"/>
            </a:endParaRPr>
          </a:p>
          <a:p>
            <a:endParaRPr lang="en-US" sz="1050" b="1" dirty="0">
              <a:solidFill>
                <a:schemeClr val="tx2"/>
              </a:solidFill>
              <a:latin typeface="Helvetica" panose="020B0604020202020204" pitchFamily="34" charset="0"/>
              <a:cs typeface="Helvetica" panose="020B0604020202020204" pitchFamily="34" charset="0"/>
            </a:endParaRPr>
          </a:p>
          <a:p>
            <a:r>
              <a:rPr lang="en-US" sz="1050" b="1" dirty="0" smtClean="0">
                <a:solidFill>
                  <a:schemeClr val="tx2"/>
                </a:solidFill>
                <a:latin typeface="Helvetica" panose="020B0604020202020204" pitchFamily="34" charset="0"/>
                <a:cs typeface="Helvetica" panose="020B0604020202020204" pitchFamily="34" charset="0"/>
              </a:rPr>
              <a:t>Jessica </a:t>
            </a:r>
            <a:r>
              <a:rPr lang="en-US" sz="1050" b="1" dirty="0">
                <a:solidFill>
                  <a:schemeClr val="tx2"/>
                </a:solidFill>
                <a:latin typeface="Helvetica" panose="020B0604020202020204" pitchFamily="34" charset="0"/>
                <a:cs typeface="Helvetica" panose="020B0604020202020204" pitchFamily="34" charset="0"/>
              </a:rPr>
              <a:t>Carpenter</a:t>
            </a:r>
          </a:p>
          <a:p>
            <a:r>
              <a:rPr lang="en-US" sz="900" dirty="0" smtClean="0">
                <a:solidFill>
                  <a:schemeClr val="tx2"/>
                </a:solidFill>
                <a:latin typeface="Helvetica" panose="020B0604020202020204" pitchFamily="34" charset="0"/>
                <a:cs typeface="Helvetica" panose="020B0604020202020204" pitchFamily="34" charset="0"/>
              </a:rPr>
              <a:t>Assistant </a:t>
            </a:r>
            <a:r>
              <a:rPr lang="en-US" sz="900" dirty="0">
                <a:solidFill>
                  <a:schemeClr val="tx2"/>
                </a:solidFill>
                <a:latin typeface="Helvetica" panose="020B0604020202020204" pitchFamily="34" charset="0"/>
                <a:cs typeface="Helvetica" panose="020B0604020202020204" pitchFamily="34" charset="0"/>
              </a:rPr>
              <a:t>Risk </a:t>
            </a:r>
            <a:r>
              <a:rPr lang="en-US" sz="900" dirty="0" smtClean="0">
                <a:solidFill>
                  <a:schemeClr val="tx2"/>
                </a:solidFill>
                <a:latin typeface="Helvetica" panose="020B0604020202020204" pitchFamily="34" charset="0"/>
                <a:cs typeface="Helvetica" panose="020B0604020202020204" pitchFamily="34" charset="0"/>
              </a:rPr>
              <a:t>Analyst</a:t>
            </a:r>
            <a:endParaRPr lang="en-US" sz="1000" dirty="0" smtClean="0">
              <a:solidFill>
                <a:schemeClr val="tx2"/>
              </a:solidFill>
              <a:latin typeface="Helvetica" panose="020B0604020202020204" pitchFamily="34" charset="0"/>
              <a:cs typeface="Helvetica" panose="020B0604020202020204" pitchFamily="34" charset="0"/>
            </a:endParaRPr>
          </a:p>
          <a:p>
            <a:r>
              <a:rPr lang="en-US" sz="1000" dirty="0" smtClean="0">
                <a:solidFill>
                  <a:schemeClr val="tx2"/>
                </a:solidFill>
                <a:latin typeface="Helvetica" panose="020B0604020202020204" pitchFamily="34" charset="0"/>
                <a:cs typeface="Helvetica" panose="020B0604020202020204" pitchFamily="34" charset="0"/>
              </a:rPr>
              <a:t>916-617-3620</a:t>
            </a:r>
          </a:p>
          <a:p>
            <a:r>
              <a:rPr lang="en-US" sz="1000" u="sng" dirty="0" smtClean="0">
                <a:solidFill>
                  <a:srgbClr val="0070C0"/>
                </a:solidFill>
                <a:latin typeface="Helvetica" panose="020B0604020202020204" pitchFamily="34" charset="0"/>
                <a:cs typeface="Helvetica" panose="020B0604020202020204" pitchFamily="34" charset="0"/>
              </a:rPr>
              <a:t>jessica.carpenter@dgs.ca.gov</a:t>
            </a:r>
            <a:endParaRPr lang="en-US" sz="1000" u="sng" dirty="0">
              <a:solidFill>
                <a:srgbClr val="0070C0"/>
              </a:solidFill>
              <a:latin typeface="Helvetica" panose="020B0604020202020204" pitchFamily="34" charset="0"/>
              <a:cs typeface="Helvetica" panose="020B0604020202020204" pitchFamily="34" charset="0"/>
            </a:endParaRPr>
          </a:p>
          <a:p>
            <a:endParaRPr lang="en-US" sz="1050" b="1" dirty="0" smtClean="0">
              <a:solidFill>
                <a:schemeClr val="tx2"/>
              </a:solidFill>
              <a:latin typeface="Helvetica" panose="020B0604020202020204" pitchFamily="34" charset="0"/>
              <a:cs typeface="Helvetica" panose="020B0604020202020204" pitchFamily="34" charset="0"/>
            </a:endParaRPr>
          </a:p>
          <a:p>
            <a:r>
              <a:rPr lang="en-US" sz="1050" b="1" dirty="0" smtClean="0">
                <a:solidFill>
                  <a:schemeClr val="tx2"/>
                </a:solidFill>
                <a:latin typeface="Helvetica" panose="020B0604020202020204" pitchFamily="34" charset="0"/>
                <a:cs typeface="Helvetica" panose="020B0604020202020204" pitchFamily="34" charset="0"/>
              </a:rPr>
              <a:t>Darren Miyata</a:t>
            </a:r>
          </a:p>
          <a:p>
            <a:r>
              <a:rPr lang="en-US" sz="900" dirty="0" smtClean="0">
                <a:solidFill>
                  <a:schemeClr val="tx2"/>
                </a:solidFill>
                <a:latin typeface="Helvetica" panose="020B0604020202020204" pitchFamily="34" charset="0"/>
                <a:cs typeface="Helvetica" panose="020B0604020202020204" pitchFamily="34" charset="0"/>
              </a:rPr>
              <a:t>Assistant Risk Analyst</a:t>
            </a:r>
            <a:endParaRPr lang="en-US" sz="1000" dirty="0" smtClean="0">
              <a:solidFill>
                <a:schemeClr val="tx2"/>
              </a:solidFill>
              <a:latin typeface="Helvetica" panose="020B0604020202020204" pitchFamily="34" charset="0"/>
              <a:cs typeface="Helvetica" panose="020B0604020202020204" pitchFamily="34" charset="0"/>
            </a:endParaRPr>
          </a:p>
          <a:p>
            <a:r>
              <a:rPr lang="en-US" sz="1000" dirty="0" smtClean="0">
                <a:solidFill>
                  <a:schemeClr val="tx2"/>
                </a:solidFill>
                <a:latin typeface="Helvetica" panose="020B0604020202020204" pitchFamily="34" charset="0"/>
                <a:cs typeface="Helvetica" panose="020B0604020202020204" pitchFamily="34" charset="0"/>
              </a:rPr>
              <a:t>916-376-1621</a:t>
            </a:r>
            <a:endParaRPr lang="en-US" sz="1000" i="1" dirty="0">
              <a:solidFill>
                <a:schemeClr val="tx2"/>
              </a:solidFill>
              <a:latin typeface="Helvetica" panose="020B0604020202020204" pitchFamily="34" charset="0"/>
              <a:cs typeface="Helvetica" panose="020B0604020202020204" pitchFamily="34" charset="0"/>
            </a:endParaRPr>
          </a:p>
          <a:p>
            <a:r>
              <a:rPr lang="en-US" sz="1000" u="sng" dirty="0" smtClean="0">
                <a:solidFill>
                  <a:srgbClr val="0070C0"/>
                </a:solidFill>
                <a:latin typeface="Helvetica" panose="020B0604020202020204" pitchFamily="34" charset="0"/>
                <a:cs typeface="Helvetica" panose="020B0604020202020204" pitchFamily="34" charset="0"/>
              </a:rPr>
              <a:t>darren.miyata@dgs.ca.gov</a:t>
            </a:r>
          </a:p>
          <a:p>
            <a:endParaRPr lang="en-US" sz="1050" b="1" dirty="0" smtClean="0">
              <a:solidFill>
                <a:schemeClr val="tx2"/>
              </a:solidFill>
              <a:latin typeface="Helvetica" panose="020B0604020202020204" pitchFamily="34" charset="0"/>
              <a:cs typeface="Helvetica" panose="020B0604020202020204" pitchFamily="34" charset="0"/>
            </a:endParaRPr>
          </a:p>
          <a:p>
            <a:r>
              <a:rPr lang="en-US" sz="1050" b="1" dirty="0" smtClean="0">
                <a:solidFill>
                  <a:schemeClr val="tx2"/>
                </a:solidFill>
                <a:latin typeface="Helvetica" panose="020B0604020202020204" pitchFamily="34" charset="0"/>
                <a:cs typeface="Helvetica" panose="020B0604020202020204" pitchFamily="34" charset="0"/>
              </a:rPr>
              <a:t>Carrie </a:t>
            </a:r>
            <a:r>
              <a:rPr lang="en-US" sz="1050" b="1" dirty="0">
                <a:solidFill>
                  <a:schemeClr val="tx2"/>
                </a:solidFill>
                <a:latin typeface="Helvetica" panose="020B0604020202020204" pitchFamily="34" charset="0"/>
                <a:cs typeface="Helvetica" panose="020B0604020202020204" pitchFamily="34" charset="0"/>
              </a:rPr>
              <a:t>Willson</a:t>
            </a:r>
          </a:p>
          <a:p>
            <a:r>
              <a:rPr lang="en-US" sz="900" dirty="0">
                <a:solidFill>
                  <a:schemeClr val="tx2"/>
                </a:solidFill>
                <a:latin typeface="Helvetica" panose="020B0604020202020204" pitchFamily="34" charset="0"/>
                <a:cs typeface="Helvetica" panose="020B0604020202020204" pitchFamily="34" charset="0"/>
              </a:rPr>
              <a:t>Staff Risk Manager </a:t>
            </a:r>
          </a:p>
          <a:p>
            <a:r>
              <a:rPr lang="en-US" sz="1000" dirty="0">
                <a:solidFill>
                  <a:schemeClr val="tx2"/>
                </a:solidFill>
                <a:latin typeface="Helvetica" panose="020B0604020202020204" pitchFamily="34" charset="0"/>
                <a:cs typeface="Helvetica" panose="020B0604020202020204" pitchFamily="34" charset="0"/>
              </a:rPr>
              <a:t>916-376-5278</a:t>
            </a:r>
            <a:endParaRPr lang="en-US" sz="1000" i="1" dirty="0">
              <a:solidFill>
                <a:schemeClr val="tx2"/>
              </a:solidFill>
              <a:latin typeface="Helvetica" panose="020B0604020202020204" pitchFamily="34" charset="0"/>
              <a:cs typeface="Helvetica" panose="020B0604020202020204" pitchFamily="34" charset="0"/>
            </a:endParaRPr>
          </a:p>
          <a:p>
            <a:r>
              <a:rPr lang="en-US" sz="1000" u="sng" dirty="0">
                <a:solidFill>
                  <a:srgbClr val="0070C0"/>
                </a:solidFill>
                <a:latin typeface="Helvetica" panose="020B0604020202020204" pitchFamily="34" charset="0"/>
                <a:cs typeface="Helvetica" panose="020B0604020202020204" pitchFamily="34" charset="0"/>
              </a:rPr>
              <a:t>carrie.willson@dgs.ca.gov</a:t>
            </a:r>
          </a:p>
          <a:p>
            <a:endParaRPr lang="en-US" sz="1000" dirty="0">
              <a:solidFill>
                <a:schemeClr val="tx2"/>
              </a:solidFill>
              <a:latin typeface="Helvetica" panose="020B0604020202020204" pitchFamily="34" charset="0"/>
              <a:cs typeface="Helvetica" panose="020B0604020202020204" pitchFamily="34" charset="0"/>
            </a:endParaRPr>
          </a:p>
          <a:p>
            <a:endParaRPr lang="en-US" sz="1000" dirty="0"/>
          </a:p>
          <a:p>
            <a:endParaRPr lang="en-US" sz="1000" dirty="0"/>
          </a:p>
        </p:txBody>
      </p:sp>
      <p:cxnSp>
        <p:nvCxnSpPr>
          <p:cNvPr id="8" name="Straight Connector 7" descr="straight line decoration."/>
          <p:cNvCxnSpPr/>
          <p:nvPr/>
        </p:nvCxnSpPr>
        <p:spPr>
          <a:xfrm>
            <a:off x="152400" y="5486400"/>
            <a:ext cx="8915400" cy="0"/>
          </a:xfrm>
          <a:prstGeom prst="line">
            <a:avLst/>
          </a:prstGeom>
          <a:ln w="12700"/>
          <a:effectLst>
            <a:outerShdw blurRad="50800" dist="38100" dir="13500000" algn="b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 name="Straight Connector 9" descr="straight line decoration"/>
          <p:cNvCxnSpPr/>
          <p:nvPr/>
        </p:nvCxnSpPr>
        <p:spPr>
          <a:xfrm>
            <a:off x="152400" y="2405062"/>
            <a:ext cx="8915400" cy="0"/>
          </a:xfrm>
          <a:prstGeom prst="line">
            <a:avLst/>
          </a:prstGeom>
          <a:ln w="12700"/>
          <a:effectLst>
            <a:outerShdw blurRad="50800" dist="38100" dir="13500000" algn="b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211135" y="2486070"/>
            <a:ext cx="2408865" cy="3185487"/>
          </a:xfrm>
          <a:prstGeom prst="rect">
            <a:avLst/>
          </a:prstGeom>
          <a:noFill/>
        </p:spPr>
        <p:txBody>
          <a:bodyPr wrap="square" rtlCol="0">
            <a:spAutoFit/>
          </a:bodyPr>
          <a:lstStyle/>
          <a:p>
            <a:r>
              <a:rPr lang="en-US" sz="1050" b="1" dirty="0" err="1" smtClean="0">
                <a:solidFill>
                  <a:schemeClr val="tx2"/>
                </a:solidFill>
                <a:latin typeface="Helvetica" panose="020B0604020202020204" pitchFamily="34" charset="0"/>
                <a:cs typeface="Helvetica" panose="020B0604020202020204" pitchFamily="34" charset="0"/>
              </a:rPr>
              <a:t>REMI’s</a:t>
            </a:r>
            <a:r>
              <a:rPr lang="en-US" sz="1050" b="1" dirty="0" smtClean="0">
                <a:solidFill>
                  <a:schemeClr val="tx2"/>
                </a:solidFill>
                <a:latin typeface="Helvetica" panose="020B0604020202020204" pitchFamily="34" charset="0"/>
                <a:cs typeface="Helvetica" panose="020B0604020202020204" pitchFamily="34" charset="0"/>
              </a:rPr>
              <a:t> </a:t>
            </a:r>
            <a:r>
              <a:rPr lang="en-US" sz="1050" b="1" dirty="0">
                <a:solidFill>
                  <a:schemeClr val="tx2"/>
                </a:solidFill>
                <a:latin typeface="Helvetica" panose="020B0604020202020204" pitchFamily="34" charset="0"/>
                <a:cs typeface="Helvetica" panose="020B0604020202020204" pitchFamily="34" charset="0"/>
              </a:rPr>
              <a:t>EMMP </a:t>
            </a:r>
            <a:r>
              <a:rPr lang="en-US" sz="1050" b="1" dirty="0" smtClean="0">
                <a:solidFill>
                  <a:schemeClr val="tx2"/>
                </a:solidFill>
                <a:latin typeface="Helvetica" panose="020B0604020202020204" pitchFamily="34" charset="0"/>
                <a:cs typeface="Helvetica" panose="020B0604020202020204" pitchFamily="34" charset="0"/>
              </a:rPr>
              <a:t>Mailbox: </a:t>
            </a:r>
            <a:endParaRPr lang="en-US" sz="1050" b="1" dirty="0">
              <a:solidFill>
                <a:schemeClr val="tx2"/>
              </a:solidFill>
              <a:latin typeface="Helvetica" panose="020B0604020202020204" pitchFamily="34" charset="0"/>
              <a:cs typeface="Helvetica" panose="020B0604020202020204" pitchFamily="34" charset="0"/>
            </a:endParaRPr>
          </a:p>
          <a:p>
            <a:r>
              <a:rPr lang="en-US" sz="1050" u="sng" dirty="0" smtClean="0">
                <a:solidFill>
                  <a:srgbClr val="008000"/>
                </a:solidFill>
                <a:latin typeface="Helvetica" panose="020B0604020202020204" pitchFamily="34" charset="0"/>
                <a:cs typeface="Helvetica" panose="020B0604020202020204" pitchFamily="34" charset="0"/>
              </a:rPr>
              <a:t>CA.EMMP@</a:t>
            </a:r>
            <a:r>
              <a:rPr lang="en-US" sz="1050" u="sng" dirty="0">
                <a:solidFill>
                  <a:srgbClr val="008000"/>
                </a:solidFill>
                <a:latin typeface="Helvetica" panose="020B0604020202020204" pitchFamily="34" charset="0"/>
                <a:cs typeface="Helvetica" panose="020B0604020202020204" pitchFamily="34" charset="0"/>
              </a:rPr>
              <a:t>theremigroup.com</a:t>
            </a:r>
          </a:p>
          <a:p>
            <a:endParaRPr lang="en-US" sz="1050" b="1" dirty="0" smtClean="0">
              <a:solidFill>
                <a:schemeClr val="tx2"/>
              </a:solidFill>
              <a:latin typeface="Helvetica" panose="020B0604020202020204" pitchFamily="34" charset="0"/>
              <a:cs typeface="Helvetica" panose="020B0604020202020204" pitchFamily="34" charset="0"/>
            </a:endParaRPr>
          </a:p>
          <a:p>
            <a:endParaRPr lang="en-US" sz="1050" b="1" dirty="0" smtClean="0">
              <a:solidFill>
                <a:schemeClr val="tx2"/>
              </a:solidFill>
              <a:latin typeface="Helvetica" panose="020B0604020202020204" pitchFamily="34" charset="0"/>
              <a:cs typeface="Helvetica" panose="020B0604020202020204" pitchFamily="34" charset="0"/>
            </a:endParaRPr>
          </a:p>
          <a:p>
            <a:r>
              <a:rPr lang="en-US" sz="1050" b="1" dirty="0" smtClean="0">
                <a:solidFill>
                  <a:schemeClr val="tx2"/>
                </a:solidFill>
                <a:latin typeface="Helvetica" panose="020B0604020202020204" pitchFamily="34" charset="0"/>
                <a:cs typeface="Helvetica" panose="020B0604020202020204" pitchFamily="34" charset="0"/>
              </a:rPr>
              <a:t>Jason Mann</a:t>
            </a:r>
          </a:p>
          <a:p>
            <a:r>
              <a:rPr lang="en-US" sz="900" dirty="0">
                <a:solidFill>
                  <a:schemeClr val="tx2"/>
                </a:solidFill>
                <a:latin typeface="Helvetica" panose="020B0604020202020204" pitchFamily="34" charset="0"/>
                <a:cs typeface="Helvetica" panose="020B0604020202020204" pitchFamily="34" charset="0"/>
              </a:rPr>
              <a:t>Account </a:t>
            </a:r>
            <a:r>
              <a:rPr lang="en-US" sz="900" dirty="0" smtClean="0">
                <a:solidFill>
                  <a:schemeClr val="tx2"/>
                </a:solidFill>
                <a:latin typeface="Helvetica" panose="020B0604020202020204" pitchFamily="34" charset="0"/>
                <a:cs typeface="Helvetica" panose="020B0604020202020204" pitchFamily="34" charset="0"/>
              </a:rPr>
              <a:t>Executive</a:t>
            </a:r>
          </a:p>
          <a:p>
            <a:r>
              <a:rPr lang="en-US" sz="1000" dirty="0" smtClean="0">
                <a:solidFill>
                  <a:schemeClr val="tx2"/>
                </a:solidFill>
                <a:latin typeface="Helvetica" panose="020B0604020202020204" pitchFamily="34" charset="0"/>
                <a:cs typeface="Helvetica" panose="020B0604020202020204" pitchFamily="34" charset="0"/>
              </a:rPr>
              <a:t>916-216-9984</a:t>
            </a:r>
            <a:endParaRPr lang="en-US" sz="1000" i="1" dirty="0">
              <a:solidFill>
                <a:schemeClr val="tx2"/>
              </a:solidFill>
              <a:latin typeface="Helvetica" panose="020B0604020202020204" pitchFamily="34" charset="0"/>
              <a:cs typeface="Helvetica" panose="020B0604020202020204" pitchFamily="34" charset="0"/>
            </a:endParaRPr>
          </a:p>
          <a:p>
            <a:r>
              <a:rPr lang="en-US" sz="1000" u="sng" dirty="0" smtClean="0">
                <a:solidFill>
                  <a:srgbClr val="0070C0"/>
                </a:solidFill>
                <a:latin typeface="Helvetica" panose="020B0604020202020204" pitchFamily="34" charset="0"/>
                <a:cs typeface="Helvetica" panose="020B0604020202020204" pitchFamily="34" charset="0"/>
              </a:rPr>
              <a:t>jmann@theremigroup.com</a:t>
            </a:r>
          </a:p>
          <a:p>
            <a:endParaRPr lang="en-US" sz="1050" b="1" dirty="0" smtClean="0">
              <a:solidFill>
                <a:schemeClr val="tx2"/>
              </a:solidFill>
              <a:latin typeface="Helvetica" panose="020B0604020202020204" pitchFamily="34" charset="0"/>
              <a:cs typeface="Helvetica" panose="020B0604020202020204" pitchFamily="34" charset="0"/>
            </a:endParaRPr>
          </a:p>
          <a:p>
            <a:r>
              <a:rPr lang="en-US" sz="1050" b="1" dirty="0" smtClean="0">
                <a:solidFill>
                  <a:schemeClr val="tx2"/>
                </a:solidFill>
                <a:latin typeface="Helvetica" panose="020B0604020202020204" pitchFamily="34" charset="0"/>
                <a:cs typeface="Helvetica" panose="020B0604020202020204" pitchFamily="34" charset="0"/>
              </a:rPr>
              <a:t>Sean Rood</a:t>
            </a:r>
          </a:p>
          <a:p>
            <a:r>
              <a:rPr lang="en-US" sz="900" dirty="0" smtClean="0">
                <a:solidFill>
                  <a:schemeClr val="tx2"/>
                </a:solidFill>
                <a:latin typeface="Helvetica" panose="020B0604020202020204" pitchFamily="34" charset="0"/>
                <a:cs typeface="Helvetica" panose="020B0604020202020204" pitchFamily="34" charset="0"/>
              </a:rPr>
              <a:t>Customer Assistance Specialist</a:t>
            </a:r>
          </a:p>
          <a:p>
            <a:r>
              <a:rPr lang="en-US" sz="1000" dirty="0" smtClean="0">
                <a:solidFill>
                  <a:schemeClr val="tx2"/>
                </a:solidFill>
                <a:latin typeface="Helvetica" panose="020B0604020202020204" pitchFamily="34" charset="0"/>
                <a:cs typeface="Helvetica" panose="020B0604020202020204" pitchFamily="34" charset="0"/>
              </a:rPr>
              <a:t>916-376-3684</a:t>
            </a:r>
            <a:endParaRPr lang="en-US" sz="1000" i="1" dirty="0" smtClean="0">
              <a:solidFill>
                <a:schemeClr val="tx2"/>
              </a:solidFill>
              <a:latin typeface="Helvetica" panose="020B0604020202020204" pitchFamily="34" charset="0"/>
              <a:cs typeface="Helvetica" panose="020B0604020202020204" pitchFamily="34" charset="0"/>
            </a:endParaRPr>
          </a:p>
          <a:p>
            <a:r>
              <a:rPr lang="en-US" sz="1000" u="sng" dirty="0" smtClean="0">
                <a:solidFill>
                  <a:srgbClr val="0070C0"/>
                </a:solidFill>
                <a:latin typeface="Helvetica" panose="020B0604020202020204" pitchFamily="34" charset="0"/>
                <a:cs typeface="Helvetica" panose="020B0604020202020204" pitchFamily="34" charset="0"/>
              </a:rPr>
              <a:t>sean.rood@theremigroup.com</a:t>
            </a:r>
          </a:p>
          <a:p>
            <a:endParaRPr lang="en-US" sz="1000" dirty="0">
              <a:solidFill>
                <a:schemeClr val="tx2"/>
              </a:solidFill>
              <a:latin typeface="Helvetica" panose="020B0604020202020204" pitchFamily="34" charset="0"/>
              <a:cs typeface="Helvetica" panose="020B0604020202020204" pitchFamily="34" charset="0"/>
            </a:endParaRPr>
          </a:p>
          <a:p>
            <a:r>
              <a:rPr lang="en-US" sz="1050" b="1" dirty="0">
                <a:solidFill>
                  <a:schemeClr val="tx2"/>
                </a:solidFill>
                <a:latin typeface="Helvetica" panose="020B0604020202020204" pitchFamily="34" charset="0"/>
                <a:cs typeface="Helvetica" panose="020B0604020202020204" pitchFamily="34" charset="0"/>
              </a:rPr>
              <a:t>Mimi </a:t>
            </a:r>
            <a:r>
              <a:rPr lang="en-US" sz="1050" b="1" dirty="0" smtClean="0">
                <a:solidFill>
                  <a:schemeClr val="tx2"/>
                </a:solidFill>
                <a:latin typeface="Helvetica" panose="020B0604020202020204" pitchFamily="34" charset="0"/>
                <a:cs typeface="Helvetica" panose="020B0604020202020204" pitchFamily="34" charset="0"/>
              </a:rPr>
              <a:t>Hocking</a:t>
            </a:r>
          </a:p>
          <a:p>
            <a:r>
              <a:rPr lang="en-US" sz="900" dirty="0" smtClean="0">
                <a:solidFill>
                  <a:schemeClr val="tx2"/>
                </a:solidFill>
                <a:latin typeface="Helvetica" panose="020B0604020202020204" pitchFamily="34" charset="0"/>
                <a:cs typeface="Helvetica" panose="020B0604020202020204" pitchFamily="34" charset="0"/>
              </a:rPr>
              <a:t>Customer </a:t>
            </a:r>
            <a:r>
              <a:rPr lang="en-US" sz="900" dirty="0">
                <a:solidFill>
                  <a:schemeClr val="tx2"/>
                </a:solidFill>
                <a:latin typeface="Helvetica" panose="020B0604020202020204" pitchFamily="34" charset="0"/>
                <a:cs typeface="Helvetica" panose="020B0604020202020204" pitchFamily="34" charset="0"/>
              </a:rPr>
              <a:t>Assistance Specialist</a:t>
            </a:r>
          </a:p>
          <a:p>
            <a:r>
              <a:rPr lang="en-US" sz="1000" dirty="0" smtClean="0">
                <a:solidFill>
                  <a:schemeClr val="tx2"/>
                </a:solidFill>
                <a:latin typeface="Helvetica" panose="020B0604020202020204" pitchFamily="34" charset="0"/>
                <a:cs typeface="Helvetica" panose="020B0604020202020204" pitchFamily="34" charset="0"/>
              </a:rPr>
              <a:t>916-441-9697</a:t>
            </a:r>
            <a:endParaRPr lang="en-US" sz="1000" i="1" dirty="0">
              <a:solidFill>
                <a:schemeClr val="tx2"/>
              </a:solidFill>
              <a:latin typeface="Helvetica" panose="020B0604020202020204" pitchFamily="34" charset="0"/>
              <a:cs typeface="Helvetica" panose="020B0604020202020204" pitchFamily="34" charset="0"/>
            </a:endParaRPr>
          </a:p>
          <a:p>
            <a:r>
              <a:rPr lang="en-US" sz="1000" u="sng" dirty="0">
                <a:solidFill>
                  <a:srgbClr val="0070C0"/>
                </a:solidFill>
                <a:latin typeface="Helvetica" panose="020B0604020202020204" pitchFamily="34" charset="0"/>
                <a:cs typeface="Helvetica" panose="020B0604020202020204" pitchFamily="34" charset="0"/>
              </a:rPr>
              <a:t>maureen.hocking@theremigroup.com</a:t>
            </a:r>
          </a:p>
          <a:p>
            <a:endParaRPr lang="en-US" sz="1000" dirty="0"/>
          </a:p>
          <a:p>
            <a:endParaRPr lang="en-US" sz="1000" dirty="0"/>
          </a:p>
        </p:txBody>
      </p:sp>
    </p:spTree>
    <p:extLst>
      <p:ext uri="{BB962C8B-B14F-4D97-AF65-F5344CB8AC3E}">
        <p14:creationId xmlns:p14="http://schemas.microsoft.com/office/powerpoint/2010/main" val="2852069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458200" cy="4572000"/>
          </a:xfrm>
        </p:spPr>
        <p:txBody>
          <a:bodyPr rtlCol="0">
            <a:noAutofit/>
          </a:bodyPr>
          <a:lstStyle/>
          <a:p>
            <a:pPr marL="457200" indent="-457200" eaLnBrk="1" fontAlgn="auto" hangingPunct="1">
              <a:spcAft>
                <a:spcPts val="0"/>
              </a:spcAft>
              <a:buFont typeface="+mj-lt"/>
              <a:buAutoNum type="arabicPeriod"/>
              <a:defRPr/>
            </a:pPr>
            <a:r>
              <a:rPr lang="en-US" sz="2400" dirty="0"/>
              <a:t>Renewal Process</a:t>
            </a:r>
          </a:p>
          <a:p>
            <a:pPr marL="457200" indent="-457200" eaLnBrk="1" fontAlgn="auto" hangingPunct="1">
              <a:spcAft>
                <a:spcPts val="0"/>
              </a:spcAft>
              <a:buFont typeface="+mj-lt"/>
              <a:buAutoNum type="arabicPeriod"/>
              <a:defRPr/>
            </a:pPr>
            <a:r>
              <a:rPr lang="en-US" sz="2400" dirty="0"/>
              <a:t>How to Review &amp; Report Changes to your Renewal List</a:t>
            </a:r>
          </a:p>
          <a:p>
            <a:pPr marL="457200" indent="-457200" eaLnBrk="1" fontAlgn="auto" hangingPunct="1">
              <a:spcAft>
                <a:spcPts val="0"/>
              </a:spcAft>
              <a:buFont typeface="+mj-lt"/>
              <a:buAutoNum type="arabicPeriod"/>
              <a:defRPr/>
            </a:pPr>
            <a:r>
              <a:rPr lang="en-US" sz="2400" dirty="0"/>
              <a:t>New Process for the EMMP Renewal Form</a:t>
            </a:r>
          </a:p>
          <a:p>
            <a:pPr marL="457200" indent="-457200" eaLnBrk="1" fontAlgn="auto" hangingPunct="1">
              <a:spcAft>
                <a:spcPts val="0"/>
              </a:spcAft>
              <a:buFont typeface="+mj-lt"/>
              <a:buAutoNum type="arabicPeriod"/>
              <a:defRPr/>
            </a:pPr>
            <a:r>
              <a:rPr lang="en-US" sz="2400" dirty="0"/>
              <a:t>Payment Options</a:t>
            </a:r>
          </a:p>
          <a:p>
            <a:pPr marL="457200" indent="-457200" eaLnBrk="1" fontAlgn="auto" hangingPunct="1">
              <a:spcAft>
                <a:spcPts val="0"/>
              </a:spcAft>
              <a:buFont typeface="+mj-lt"/>
              <a:buAutoNum type="arabicPeriod"/>
              <a:defRPr/>
            </a:pPr>
            <a:r>
              <a:rPr lang="en-US" sz="2400" dirty="0"/>
              <a:t>Important Deadlines</a:t>
            </a:r>
          </a:p>
          <a:p>
            <a:pPr marL="457200" indent="-457200" eaLnBrk="1" fontAlgn="auto" hangingPunct="1">
              <a:spcAft>
                <a:spcPts val="0"/>
              </a:spcAft>
              <a:buFont typeface="+mj-lt"/>
              <a:buAutoNum type="arabicPeriod"/>
              <a:defRPr/>
            </a:pPr>
            <a:r>
              <a:rPr lang="en-US" sz="2400" dirty="0"/>
              <a:t>Questions??</a:t>
            </a:r>
          </a:p>
          <a:p>
            <a:pPr marL="0" indent="0" eaLnBrk="1" fontAlgn="auto" hangingPunct="1">
              <a:spcAft>
                <a:spcPts val="0"/>
              </a:spcAft>
              <a:buFont typeface="Arial" pitchFamily="34" charset="0"/>
              <a:buNone/>
              <a:defRPr/>
            </a:pPr>
            <a:endParaRPr lang="en-US" sz="2400" dirty="0"/>
          </a:p>
          <a:p>
            <a:pPr marL="182880" indent="-182880" eaLnBrk="1" fontAlgn="auto" hangingPunct="1">
              <a:spcAft>
                <a:spcPts val="0"/>
              </a:spcAft>
              <a:buFont typeface="Arial" pitchFamily="34" charset="0"/>
              <a:buChar char="•"/>
              <a:defRPr/>
            </a:pPr>
            <a:endParaRPr lang="en-US" sz="2400" dirty="0"/>
          </a:p>
          <a:p>
            <a:pPr marL="0" indent="0" eaLnBrk="1" fontAlgn="auto" hangingPunct="1">
              <a:spcAft>
                <a:spcPts val="0"/>
              </a:spcAft>
              <a:buFont typeface="Arial" pitchFamily="34" charset="0"/>
              <a:buNone/>
              <a:defRPr/>
            </a:pPr>
            <a:endParaRPr lang="en-US" sz="2400" dirty="0"/>
          </a:p>
          <a:p>
            <a:pPr marL="0" indent="0" eaLnBrk="1" fontAlgn="auto" hangingPunct="1">
              <a:spcAft>
                <a:spcPts val="0"/>
              </a:spcAft>
              <a:buFont typeface="Arial" pitchFamily="34" charset="0"/>
              <a:buNone/>
              <a:defRPr/>
            </a:pPr>
            <a:r>
              <a:rPr lang="en-US" sz="2400" dirty="0"/>
              <a:t>                                                                           </a:t>
            </a:r>
          </a:p>
          <a:p>
            <a:pPr marL="0" indent="0" eaLnBrk="1" fontAlgn="auto" hangingPunct="1">
              <a:spcAft>
                <a:spcPts val="0"/>
              </a:spcAft>
              <a:buFont typeface="Arial" pitchFamily="34" charset="0"/>
              <a:buNone/>
              <a:defRPr/>
            </a:pPr>
            <a:r>
              <a:rPr lang="en-US" sz="2400" dirty="0"/>
              <a:t>                                                                                                                        </a:t>
            </a:r>
          </a:p>
          <a:p>
            <a:pPr marL="0" indent="0" eaLnBrk="1" fontAlgn="auto" hangingPunct="1">
              <a:spcAft>
                <a:spcPts val="0"/>
              </a:spcAft>
              <a:buFont typeface="Arial" pitchFamily="34" charset="0"/>
              <a:buNone/>
              <a:defRPr/>
            </a:pPr>
            <a:r>
              <a:rPr lang="en-US" sz="2400" dirty="0"/>
              <a:t>								</a:t>
            </a:r>
          </a:p>
        </p:txBody>
      </p:sp>
      <p:sp>
        <p:nvSpPr>
          <p:cNvPr id="2" name="Title 1"/>
          <p:cNvSpPr>
            <a:spLocks noGrp="1"/>
          </p:cNvSpPr>
          <p:nvPr>
            <p:ph type="title"/>
          </p:nvPr>
        </p:nvSpPr>
        <p:spPr/>
        <p:txBody>
          <a:bodyPr>
            <a:normAutofit/>
          </a:bodyPr>
          <a:lstStyle/>
          <a:p>
            <a:pPr algn="ctr" eaLnBrk="1" fontAlgn="auto" hangingPunct="1">
              <a:spcAft>
                <a:spcPts val="0"/>
              </a:spcAft>
              <a:defRPr/>
            </a:pPr>
            <a:r>
              <a:rPr lang="en-US" dirty="0"/>
              <a:t>Agenda</a:t>
            </a:r>
          </a:p>
        </p:txBody>
      </p:sp>
    </p:spTree>
    <p:extLst>
      <p:ext uri="{BB962C8B-B14F-4D97-AF65-F5344CB8AC3E}">
        <p14:creationId xmlns:p14="http://schemas.microsoft.com/office/powerpoint/2010/main" val="3290849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588" y="1143000"/>
            <a:ext cx="8974183" cy="5334000"/>
          </a:xfrm>
        </p:spPr>
        <p:txBody>
          <a:bodyPr rtlCol="0">
            <a:noAutofit/>
          </a:bodyPr>
          <a:lstStyle/>
          <a:p>
            <a:pPr marL="0" indent="0" eaLnBrk="1" fontAlgn="auto" hangingPunct="1">
              <a:spcAft>
                <a:spcPts val="0"/>
              </a:spcAft>
              <a:buNone/>
              <a:defRPr/>
            </a:pPr>
            <a:r>
              <a:rPr lang="en-US" sz="2100" b="1" dirty="0"/>
              <a:t>Recently you were emailed your Renewal List(s)</a:t>
            </a:r>
          </a:p>
          <a:p>
            <a:pPr marL="0" indent="0" eaLnBrk="1" fontAlgn="auto" hangingPunct="1">
              <a:spcAft>
                <a:spcPts val="0"/>
              </a:spcAft>
              <a:buNone/>
              <a:defRPr/>
            </a:pPr>
            <a:endParaRPr lang="en-US" sz="800" b="1" dirty="0">
              <a:solidFill>
                <a:srgbClr val="FF0000"/>
              </a:solidFill>
            </a:endParaRPr>
          </a:p>
          <a:p>
            <a:pPr marL="0" indent="0" eaLnBrk="1" fontAlgn="auto" hangingPunct="1">
              <a:spcAft>
                <a:spcPts val="0"/>
              </a:spcAft>
              <a:buNone/>
              <a:defRPr/>
            </a:pPr>
            <a:r>
              <a:rPr lang="en-US" sz="2100" b="1" dirty="0">
                <a:solidFill>
                  <a:srgbClr val="FF0000"/>
                </a:solidFill>
              </a:rPr>
              <a:t>By April 27, 2018</a:t>
            </a:r>
          </a:p>
          <a:p>
            <a:pPr marL="0" indent="0" eaLnBrk="1" fontAlgn="auto" hangingPunct="1">
              <a:spcAft>
                <a:spcPts val="0"/>
              </a:spcAft>
              <a:buNone/>
              <a:defRPr/>
            </a:pPr>
            <a:r>
              <a:rPr lang="en-US" sz="2100" b="1" dirty="0">
                <a:solidFill>
                  <a:srgbClr val="FF0000"/>
                </a:solidFill>
              </a:rPr>
              <a:t>	Confirmed Renewal Lists</a:t>
            </a:r>
          </a:p>
          <a:p>
            <a:pPr marL="0" indent="0" eaLnBrk="1" fontAlgn="auto" hangingPunct="1">
              <a:spcAft>
                <a:spcPts val="0"/>
              </a:spcAft>
              <a:buNone/>
              <a:defRPr/>
            </a:pPr>
            <a:r>
              <a:rPr lang="en-US" sz="2100" b="1" dirty="0">
                <a:solidFill>
                  <a:srgbClr val="FF0000"/>
                </a:solidFill>
              </a:rPr>
              <a:t>	Any changes must be returned to </a:t>
            </a:r>
            <a:r>
              <a:rPr lang="en-US" sz="2100" b="1" u="sng" dirty="0">
                <a:solidFill>
                  <a:srgbClr val="FF0000"/>
                </a:solidFill>
              </a:rPr>
              <a:t>EMMP@dgs.ca.gov</a:t>
            </a:r>
            <a:r>
              <a:rPr lang="en-US" sz="2100" b="1" dirty="0">
                <a:solidFill>
                  <a:srgbClr val="FF0000"/>
                </a:solidFill>
              </a:rPr>
              <a:t> 	</a:t>
            </a:r>
          </a:p>
          <a:p>
            <a:pPr marL="0" indent="0" eaLnBrk="1" fontAlgn="auto" hangingPunct="1">
              <a:spcAft>
                <a:spcPts val="0"/>
              </a:spcAft>
              <a:buNone/>
              <a:defRPr/>
            </a:pPr>
            <a:r>
              <a:rPr lang="en-US" sz="2100" b="1" dirty="0">
                <a:solidFill>
                  <a:srgbClr val="FF0000"/>
                </a:solidFill>
              </a:rPr>
              <a:t>	</a:t>
            </a:r>
            <a:r>
              <a:rPr lang="en-US" sz="2100" b="1" dirty="0" smtClean="0">
                <a:solidFill>
                  <a:srgbClr val="FF0000"/>
                </a:solidFill>
              </a:rPr>
              <a:t>(cc </a:t>
            </a:r>
            <a:r>
              <a:rPr lang="en-US" sz="2100" b="1" u="sng" dirty="0" smtClean="0">
                <a:solidFill>
                  <a:srgbClr val="FF0000"/>
                </a:solidFill>
              </a:rPr>
              <a:t>CA.EMMP@theremigroup.com</a:t>
            </a:r>
            <a:r>
              <a:rPr lang="en-US" sz="2100" b="1" dirty="0" smtClean="0">
                <a:solidFill>
                  <a:srgbClr val="FF0000"/>
                </a:solidFill>
              </a:rPr>
              <a:t>)</a:t>
            </a:r>
            <a:r>
              <a:rPr lang="en-US" sz="2100" b="1" dirty="0" smtClean="0"/>
              <a:t> </a:t>
            </a:r>
            <a:r>
              <a:rPr lang="en-US" sz="2100" b="1" dirty="0"/>
              <a:t>			</a:t>
            </a:r>
          </a:p>
          <a:p>
            <a:pPr marL="0" indent="0" eaLnBrk="1" fontAlgn="auto" hangingPunct="1">
              <a:spcAft>
                <a:spcPts val="0"/>
              </a:spcAft>
              <a:buNone/>
              <a:defRPr/>
            </a:pPr>
            <a:endParaRPr lang="en-US" sz="800" b="1" dirty="0"/>
          </a:p>
          <a:p>
            <a:pPr marL="0" indent="0" eaLnBrk="1" fontAlgn="auto" hangingPunct="1">
              <a:spcAft>
                <a:spcPts val="0"/>
              </a:spcAft>
              <a:buNone/>
              <a:defRPr/>
            </a:pPr>
            <a:r>
              <a:rPr lang="en-US" sz="2000" b="1" dirty="0"/>
              <a:t>By May 11, 2018</a:t>
            </a:r>
          </a:p>
          <a:p>
            <a:pPr marL="0" indent="0" eaLnBrk="1" fontAlgn="auto" hangingPunct="1">
              <a:spcAft>
                <a:spcPts val="0"/>
              </a:spcAft>
              <a:buNone/>
              <a:defRPr/>
            </a:pPr>
            <a:r>
              <a:rPr lang="en-US" sz="2000" b="1" dirty="0"/>
              <a:t>	2018/2019 All Renewal Invoices will be distributed</a:t>
            </a:r>
          </a:p>
          <a:p>
            <a:pPr marL="0" indent="0" eaLnBrk="1" fontAlgn="auto" hangingPunct="1">
              <a:spcAft>
                <a:spcPts val="0"/>
              </a:spcAft>
              <a:buNone/>
              <a:defRPr/>
            </a:pPr>
            <a:endParaRPr lang="en-US" sz="800" b="1" dirty="0">
              <a:solidFill>
                <a:srgbClr val="008000"/>
              </a:solidFill>
            </a:endParaRPr>
          </a:p>
          <a:p>
            <a:pPr marL="0" indent="0" eaLnBrk="1" fontAlgn="auto" hangingPunct="1">
              <a:spcAft>
                <a:spcPts val="0"/>
              </a:spcAft>
              <a:buNone/>
              <a:defRPr/>
            </a:pPr>
            <a:r>
              <a:rPr lang="en-US" sz="2000" b="1" dirty="0">
                <a:solidFill>
                  <a:srgbClr val="008000"/>
                </a:solidFill>
              </a:rPr>
              <a:t>June 30, 2018</a:t>
            </a:r>
          </a:p>
          <a:p>
            <a:pPr marL="0" indent="0" eaLnBrk="1" fontAlgn="auto" hangingPunct="1">
              <a:spcAft>
                <a:spcPts val="0"/>
              </a:spcAft>
              <a:buNone/>
              <a:defRPr/>
            </a:pPr>
            <a:r>
              <a:rPr lang="en-US" sz="2000" b="1" dirty="0">
                <a:solidFill>
                  <a:srgbClr val="008000"/>
                </a:solidFill>
              </a:rPr>
              <a:t>	Payment for Renewal Invoices Due</a:t>
            </a:r>
          </a:p>
          <a:p>
            <a:pPr marL="457200" indent="-457200" eaLnBrk="1" fontAlgn="auto" hangingPunct="1">
              <a:spcAft>
                <a:spcPts val="0"/>
              </a:spcAft>
              <a:buFont typeface="+mj-lt"/>
              <a:buAutoNum type="arabicPeriod" startAt="5"/>
              <a:defRPr/>
            </a:pPr>
            <a:endParaRPr lang="en-US" sz="2000" dirty="0"/>
          </a:p>
          <a:p>
            <a:pPr marL="0" indent="0" eaLnBrk="1" fontAlgn="auto" hangingPunct="1">
              <a:spcAft>
                <a:spcPts val="0"/>
              </a:spcAft>
              <a:buFont typeface="Wingdings 3"/>
              <a:buNone/>
              <a:defRPr/>
            </a:pPr>
            <a:r>
              <a:rPr lang="en-US" sz="2100" dirty="0"/>
              <a:t>								</a:t>
            </a:r>
          </a:p>
          <a:p>
            <a:pPr marL="0" indent="0" eaLnBrk="1" fontAlgn="auto" hangingPunct="1">
              <a:spcAft>
                <a:spcPts val="0"/>
              </a:spcAft>
              <a:buFont typeface="Wingdings 3"/>
              <a:buNone/>
              <a:defRPr/>
            </a:pPr>
            <a:endParaRPr lang="en-US" sz="2100" dirty="0"/>
          </a:p>
          <a:p>
            <a:pPr marL="0" indent="0" algn="r" eaLnBrk="1" fontAlgn="auto" hangingPunct="1">
              <a:spcAft>
                <a:spcPts val="0"/>
              </a:spcAft>
              <a:buFont typeface="Wingdings 3"/>
              <a:buNone/>
              <a:defRPr/>
            </a:pPr>
            <a:r>
              <a:rPr lang="en-US" sz="2100" dirty="0"/>
              <a:t>  </a:t>
            </a:r>
          </a:p>
          <a:p>
            <a:pPr marL="182880" indent="-182880" eaLnBrk="1" fontAlgn="auto" hangingPunct="1">
              <a:spcAft>
                <a:spcPts val="0"/>
              </a:spcAft>
              <a:buFont typeface="Arial" pitchFamily="34" charset="0"/>
              <a:buChar char="•"/>
              <a:defRPr/>
            </a:pPr>
            <a:endParaRPr lang="en-US" sz="2100" dirty="0"/>
          </a:p>
          <a:p>
            <a:pPr marL="0" indent="0" eaLnBrk="1" fontAlgn="auto" hangingPunct="1">
              <a:spcAft>
                <a:spcPts val="0"/>
              </a:spcAft>
              <a:buFont typeface="Arial" pitchFamily="34" charset="0"/>
              <a:buNone/>
              <a:defRPr/>
            </a:pPr>
            <a:r>
              <a:rPr lang="en-US" sz="2100" dirty="0"/>
              <a:t>							               	            </a:t>
            </a:r>
          </a:p>
          <a:p>
            <a:pPr marL="1188720" lvl="4" indent="-137160" eaLnBrk="1" fontAlgn="auto" hangingPunct="1">
              <a:spcAft>
                <a:spcPts val="0"/>
              </a:spcAft>
              <a:buFont typeface="Arial" pitchFamily="34" charset="0"/>
              <a:buChar char="•"/>
              <a:defRPr/>
            </a:pPr>
            <a:endParaRPr lang="en-US" sz="2100" dirty="0"/>
          </a:p>
          <a:p>
            <a:pPr marL="0" indent="0" eaLnBrk="1" fontAlgn="auto" hangingPunct="1">
              <a:spcAft>
                <a:spcPts val="0"/>
              </a:spcAft>
              <a:buFont typeface="Arial" pitchFamily="34" charset="0"/>
              <a:buNone/>
              <a:defRPr/>
            </a:pPr>
            <a:endParaRPr lang="en-US" sz="2100" dirty="0"/>
          </a:p>
          <a:p>
            <a:pPr marL="182880" indent="-182880" eaLnBrk="1" fontAlgn="auto" hangingPunct="1">
              <a:spcAft>
                <a:spcPts val="0"/>
              </a:spcAft>
              <a:buFont typeface="Arial" pitchFamily="34" charset="0"/>
              <a:buChar char="•"/>
              <a:defRPr/>
            </a:pPr>
            <a:endParaRPr lang="en-US" sz="2100" dirty="0"/>
          </a:p>
          <a:p>
            <a:pPr marL="0" indent="0" eaLnBrk="1" fontAlgn="auto" hangingPunct="1">
              <a:spcAft>
                <a:spcPts val="0"/>
              </a:spcAft>
              <a:buFont typeface="Arial" pitchFamily="34" charset="0"/>
              <a:buNone/>
              <a:defRPr/>
            </a:pPr>
            <a:endParaRPr lang="en-US" sz="2100" dirty="0"/>
          </a:p>
          <a:p>
            <a:pPr marL="0" indent="0" eaLnBrk="1" fontAlgn="auto" hangingPunct="1">
              <a:spcAft>
                <a:spcPts val="0"/>
              </a:spcAft>
              <a:buFont typeface="Arial" pitchFamily="34" charset="0"/>
              <a:buNone/>
              <a:defRPr/>
            </a:pPr>
            <a:r>
              <a:rPr lang="en-US" sz="2100" dirty="0"/>
              <a:t>                                                                           </a:t>
            </a:r>
          </a:p>
          <a:p>
            <a:pPr marL="0" indent="0" eaLnBrk="1" fontAlgn="auto" hangingPunct="1">
              <a:spcAft>
                <a:spcPts val="0"/>
              </a:spcAft>
              <a:buFont typeface="Arial" pitchFamily="34" charset="0"/>
              <a:buNone/>
              <a:defRPr/>
            </a:pPr>
            <a:r>
              <a:rPr lang="en-US" sz="2100" dirty="0"/>
              <a:t>                                                                                                                        </a:t>
            </a:r>
          </a:p>
          <a:p>
            <a:pPr marL="0" indent="0" eaLnBrk="1" fontAlgn="auto" hangingPunct="1">
              <a:spcAft>
                <a:spcPts val="0"/>
              </a:spcAft>
              <a:buFont typeface="Arial" pitchFamily="34" charset="0"/>
              <a:buNone/>
              <a:defRPr/>
            </a:pPr>
            <a:r>
              <a:rPr lang="en-US" sz="2100" dirty="0"/>
              <a:t>								</a:t>
            </a:r>
          </a:p>
        </p:txBody>
      </p:sp>
      <p:sp>
        <p:nvSpPr>
          <p:cNvPr id="2" name="Title 1"/>
          <p:cNvSpPr>
            <a:spLocks noGrp="1"/>
          </p:cNvSpPr>
          <p:nvPr>
            <p:ph type="title"/>
          </p:nvPr>
        </p:nvSpPr>
        <p:spPr/>
        <p:txBody>
          <a:bodyPr>
            <a:normAutofit/>
          </a:bodyPr>
          <a:lstStyle/>
          <a:p>
            <a:pPr algn="ctr" eaLnBrk="1" fontAlgn="auto" hangingPunct="1">
              <a:spcAft>
                <a:spcPts val="0"/>
              </a:spcAft>
              <a:defRPr/>
            </a:pPr>
            <a:r>
              <a:rPr lang="en-US" dirty="0"/>
              <a:t>Renewal Process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500"/>
                                        <p:tgtEl>
                                          <p:spTgt spid="3">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fade">
                                      <p:cBhvr>
                                        <p:cTn id="4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7267" y="989639"/>
            <a:ext cx="7772400" cy="1829761"/>
          </a:xfrm>
        </p:spPr>
        <p:txBody>
          <a:bodyPr>
            <a:normAutofit fontScale="90000"/>
          </a:bodyPr>
          <a:lstStyle/>
          <a:p>
            <a:pPr algn="ctr" eaLnBrk="1" fontAlgn="auto" hangingPunct="1">
              <a:spcAft>
                <a:spcPts val="0"/>
              </a:spcAft>
              <a:defRPr/>
            </a:pPr>
            <a:r>
              <a:rPr lang="en-US" dirty="0"/>
              <a:t>Reviewing and Reporting Changes to the Renewal List</a:t>
            </a:r>
          </a:p>
        </p:txBody>
      </p:sp>
      <p:sp>
        <p:nvSpPr>
          <p:cNvPr id="4" name="TextBox 3"/>
          <p:cNvSpPr txBox="1"/>
          <p:nvPr/>
        </p:nvSpPr>
        <p:spPr>
          <a:xfrm>
            <a:off x="1267485" y="3653456"/>
            <a:ext cx="6590266" cy="1200329"/>
          </a:xfrm>
          <a:prstGeom prst="rect">
            <a:avLst/>
          </a:prstGeom>
          <a:noFill/>
        </p:spPr>
        <p:txBody>
          <a:bodyPr wrap="none" rtlCol="0">
            <a:spAutoFit/>
          </a:bodyPr>
          <a:lstStyle/>
          <a:p>
            <a:pPr algn="ctr"/>
            <a:r>
              <a:rPr lang="en-US" sz="2400" b="1" dirty="0">
                <a:latin typeface="Lucida Sans Unicode" pitchFamily="34" charset="0"/>
                <a:cs typeface="Lucida Sans Unicode" pitchFamily="34" charset="0"/>
              </a:rPr>
              <a:t>Due by April 27, 2018</a:t>
            </a:r>
          </a:p>
          <a:p>
            <a:pPr algn="ctr"/>
            <a:endParaRPr lang="en-US" sz="2400" b="1" dirty="0">
              <a:latin typeface="Lucida Sans Unicode" pitchFamily="34" charset="0"/>
              <a:cs typeface="Lucida Sans Unicode" pitchFamily="34" charset="0"/>
            </a:endParaRPr>
          </a:p>
          <a:p>
            <a:pPr algn="ctr"/>
            <a:r>
              <a:rPr lang="en-US" sz="2400" b="1" dirty="0">
                <a:latin typeface="Lucida Sans Unicode" pitchFamily="34" charset="0"/>
                <a:cs typeface="Lucida Sans Unicode" pitchFamily="34" charset="0"/>
              </a:rPr>
              <a:t>Changes will be effective on June 30, 2018</a:t>
            </a:r>
          </a:p>
        </p:txBody>
      </p:sp>
      <p:pic>
        <p:nvPicPr>
          <p:cNvPr id="7" name="Picture 6" descr="TR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867400"/>
            <a:ext cx="1219200" cy="657225"/>
          </a:xfrm>
          <a:prstGeom prst="rect">
            <a:avLst/>
          </a:prstGeom>
          <a:noFill/>
          <a:ln>
            <a:noFill/>
          </a:ln>
          <a:effectLst>
            <a:glow rad="101600">
              <a:schemeClr val="accent1">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Alliant%20Logo"/>
          <p:cNvPicPr>
            <a:picLocks noChangeAspect="1" noChangeArrowheads="1"/>
          </p:cNvPicPr>
          <p:nvPr/>
        </p:nvPicPr>
        <p:blipFill>
          <a:blip r:embed="rId4">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304800" y="5903913"/>
            <a:ext cx="1981200" cy="549275"/>
          </a:xfrm>
          <a:prstGeom prst="rect">
            <a:avLst/>
          </a:prstGeom>
          <a:noFill/>
          <a:ln>
            <a:noFill/>
          </a:ln>
          <a:effectLst>
            <a:glow rad="101600">
              <a:schemeClr val="accent1">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descr="CAheader_dgs_logo"/>
          <p:cNvPicPr>
            <a:picLocks noChangeAspect="1" noChangeArrowheads="1"/>
          </p:cNvPicPr>
          <p:nvPr/>
        </p:nvPicPr>
        <p:blipFill rotWithShape="1">
          <a:blip r:embed="rId5">
            <a:extLst>
              <a:ext uri="{28A0092B-C50C-407E-A947-70E740481C1C}">
                <a14:useLocalDpi xmlns:a14="http://schemas.microsoft.com/office/drawing/2010/main" val="0"/>
              </a:ext>
            </a:extLst>
          </a:blip>
          <a:srcRect t="32418"/>
          <a:stretch/>
        </p:blipFill>
        <p:spPr bwMode="auto">
          <a:xfrm>
            <a:off x="2886592" y="5815012"/>
            <a:ext cx="333375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1633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a:t>Reviewing Your Renewal List</a:t>
            </a:r>
          </a:p>
        </p:txBody>
      </p:sp>
      <p:pic>
        <p:nvPicPr>
          <p:cNvPr id="4" name="Picture 3" descr="graphic displaying location of equipment, billing contact information, equipment details, number of agreements and total agreement cost.">
            <a:extLst>
              <a:ext uri="{FF2B5EF4-FFF2-40B4-BE49-F238E27FC236}">
                <a16:creationId xmlns:a16="http://schemas.microsoft.com/office/drawing/2014/main" id="{FF387692-4CB5-4CB1-8003-E7C69E454E3B}"/>
              </a:ext>
            </a:extLst>
          </p:cNvPr>
          <p:cNvPicPr>
            <a:picLocks noChangeAspect="1"/>
          </p:cNvPicPr>
          <p:nvPr/>
        </p:nvPicPr>
        <p:blipFill>
          <a:blip r:embed="rId2"/>
          <a:stretch>
            <a:fillRect/>
          </a:stretch>
        </p:blipFill>
        <p:spPr>
          <a:xfrm>
            <a:off x="0" y="1905000"/>
            <a:ext cx="9144000" cy="2507058"/>
          </a:xfrm>
          <a:prstGeom prst="rect">
            <a:avLst/>
          </a:prstGeom>
        </p:spPr>
      </p:pic>
    </p:spTree>
    <p:extLst>
      <p:ext uri="{BB962C8B-B14F-4D97-AF65-F5344CB8AC3E}">
        <p14:creationId xmlns:p14="http://schemas.microsoft.com/office/powerpoint/2010/main" val="309437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17638"/>
            <a:ext cx="8229600" cy="4525962"/>
          </a:xfrm>
        </p:spPr>
        <p:txBody>
          <a:bodyPr/>
          <a:lstStyle/>
          <a:p>
            <a:r>
              <a:rPr lang="en-US" sz="2400" dirty="0"/>
              <a:t>The EMMP Renewal Form is no longer required:</a:t>
            </a:r>
          </a:p>
          <a:p>
            <a:endParaRPr lang="en-US" sz="1100" dirty="0"/>
          </a:p>
          <a:p>
            <a:pPr marL="109537" indent="0" algn="ctr">
              <a:buNone/>
            </a:pPr>
            <a:r>
              <a:rPr lang="en-US" sz="2000" i="1" dirty="0"/>
              <a:t>“EMMP coverage on listed equipment will remain in effect until removed or non‐renewed.”</a:t>
            </a:r>
          </a:p>
          <a:p>
            <a:pPr marL="109537" indent="0">
              <a:buNone/>
            </a:pPr>
            <a:endParaRPr lang="en-US" sz="1400" dirty="0"/>
          </a:p>
          <a:p>
            <a:r>
              <a:rPr lang="en-US" sz="2400" dirty="0"/>
              <a:t>What Does this Mean for your Department?: </a:t>
            </a:r>
          </a:p>
          <a:p>
            <a:pPr lvl="1"/>
            <a:r>
              <a:rPr lang="en-US" sz="2000" dirty="0"/>
              <a:t>The 2017/18 Renewal Form and subsequent Quote Enrollment forms are the official document accepting the EMMP Coverage and the T&amp;C’s. </a:t>
            </a:r>
          </a:p>
          <a:p>
            <a:pPr lvl="1"/>
            <a:r>
              <a:rPr lang="en-US" sz="2000" dirty="0"/>
              <a:t>EMMP will reuse this form and will not require additional signatures. </a:t>
            </a:r>
          </a:p>
          <a:p>
            <a:pPr lvl="1"/>
            <a:r>
              <a:rPr lang="en-US" sz="2000" dirty="0"/>
              <a:t>For the period EMMP coverage is in effect, premium will be earned on enrolled equipment and due by owning department.</a:t>
            </a:r>
          </a:p>
          <a:p>
            <a:endParaRPr lang="en-US" sz="2400" dirty="0"/>
          </a:p>
          <a:p>
            <a:endParaRPr lang="en-US" sz="2400" dirty="0"/>
          </a:p>
          <a:p>
            <a:pPr marL="109537" indent="0">
              <a:buNone/>
            </a:pPr>
            <a:endParaRPr lang="en-US" sz="2400" dirty="0"/>
          </a:p>
        </p:txBody>
      </p:sp>
      <p:sp>
        <p:nvSpPr>
          <p:cNvPr id="3" name="Title 2"/>
          <p:cNvSpPr>
            <a:spLocks noGrp="1"/>
          </p:cNvSpPr>
          <p:nvPr>
            <p:ph type="title"/>
          </p:nvPr>
        </p:nvSpPr>
        <p:spPr>
          <a:xfrm>
            <a:off x="457200" y="228600"/>
            <a:ext cx="8229600" cy="1143000"/>
          </a:xfrm>
        </p:spPr>
        <p:txBody>
          <a:bodyPr>
            <a:normAutofit fontScale="90000"/>
          </a:bodyPr>
          <a:lstStyle/>
          <a:p>
            <a:pPr algn="ctr"/>
            <a:r>
              <a:rPr lang="en-US" dirty="0"/>
              <a:t>New Process for the </a:t>
            </a:r>
            <a:br>
              <a:rPr lang="en-US" dirty="0"/>
            </a:br>
            <a:r>
              <a:rPr lang="en-US" dirty="0"/>
              <a:t>EMMP Renewal Form</a:t>
            </a:r>
          </a:p>
        </p:txBody>
      </p:sp>
    </p:spTree>
    <p:extLst>
      <p:ext uri="{BB962C8B-B14F-4D97-AF65-F5344CB8AC3E}">
        <p14:creationId xmlns:p14="http://schemas.microsoft.com/office/powerpoint/2010/main" val="195585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fade">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Effect transition="in" filter="fade">
                                      <p:cBhvr>
                                        <p:cTn id="3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25261"/>
            <a:ext cx="7772400" cy="1829761"/>
          </a:xfrm>
        </p:spPr>
        <p:txBody>
          <a:bodyPr>
            <a:normAutofit fontScale="90000"/>
          </a:bodyPr>
          <a:lstStyle/>
          <a:p>
            <a:pPr algn="ctr" eaLnBrk="1" fontAlgn="auto" hangingPunct="1">
              <a:spcAft>
                <a:spcPts val="0"/>
              </a:spcAft>
              <a:defRPr/>
            </a:pPr>
            <a:r>
              <a:rPr lang="en-US" dirty="0"/>
              <a:t>To Add Equipment, please contact </a:t>
            </a:r>
            <a:r>
              <a:rPr lang="en-US" u="sng" dirty="0">
                <a:solidFill>
                  <a:schemeClr val="accent1">
                    <a:lumMod val="75000"/>
                  </a:schemeClr>
                </a:solidFill>
              </a:rPr>
              <a:t>EMMP@dgs.ca.gov</a:t>
            </a:r>
          </a:p>
        </p:txBody>
      </p:sp>
      <p:sp>
        <p:nvSpPr>
          <p:cNvPr id="4" name="TextBox 3"/>
          <p:cNvSpPr txBox="1"/>
          <p:nvPr/>
        </p:nvSpPr>
        <p:spPr>
          <a:xfrm>
            <a:off x="208978" y="3160881"/>
            <a:ext cx="8726043" cy="1200329"/>
          </a:xfrm>
          <a:prstGeom prst="rect">
            <a:avLst/>
          </a:prstGeom>
          <a:noFill/>
        </p:spPr>
        <p:txBody>
          <a:bodyPr wrap="square" rtlCol="0">
            <a:spAutoFit/>
          </a:bodyPr>
          <a:lstStyle/>
          <a:p>
            <a:endParaRPr lang="en-US" sz="2400" b="1" dirty="0">
              <a:latin typeface="Lucida Sans Unicode" pitchFamily="34" charset="0"/>
              <a:cs typeface="Lucida Sans Unicode" pitchFamily="34" charset="0"/>
            </a:endParaRPr>
          </a:p>
          <a:p>
            <a:pPr algn="ctr"/>
            <a:r>
              <a:rPr lang="en-US" sz="2400" b="1" dirty="0">
                <a:latin typeface="Lucida Sans Unicode" pitchFamily="34" charset="0"/>
                <a:cs typeface="Lucida Sans Unicode" pitchFamily="34" charset="0"/>
              </a:rPr>
              <a:t>Additions of Equipment will be processed through </a:t>
            </a:r>
          </a:p>
          <a:p>
            <a:pPr algn="ctr"/>
            <a:r>
              <a:rPr lang="en-US" sz="2400" b="1" dirty="0">
                <a:latin typeface="Lucida Sans Unicode" pitchFamily="34" charset="0"/>
                <a:cs typeface="Lucida Sans Unicode" pitchFamily="34" charset="0"/>
              </a:rPr>
              <a:t>a separate Quote, Quote Enrollment Form, and Invoice</a:t>
            </a:r>
          </a:p>
        </p:txBody>
      </p:sp>
      <p:pic>
        <p:nvPicPr>
          <p:cNvPr id="7" name="Picture 6" descr="TR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867400"/>
            <a:ext cx="1219200" cy="657225"/>
          </a:xfrm>
          <a:prstGeom prst="rect">
            <a:avLst/>
          </a:prstGeom>
          <a:noFill/>
          <a:ln>
            <a:noFill/>
          </a:ln>
          <a:effectLst>
            <a:glow rad="101600">
              <a:schemeClr val="accent1">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Alliant%20Logo"/>
          <p:cNvPicPr>
            <a:picLocks noChangeAspect="1" noChangeArrowheads="1"/>
          </p:cNvPicPr>
          <p:nvPr/>
        </p:nvPicPr>
        <p:blipFill>
          <a:blip r:embed="rId4">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304800" y="5903913"/>
            <a:ext cx="1981200" cy="549275"/>
          </a:xfrm>
          <a:prstGeom prst="rect">
            <a:avLst/>
          </a:prstGeom>
          <a:noFill/>
          <a:ln>
            <a:noFill/>
          </a:ln>
          <a:effectLst>
            <a:glow rad="101600">
              <a:schemeClr val="accent1">
                <a:satMod val="175000"/>
                <a:alpha val="4000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descr="CAheader_dgs_logo"/>
          <p:cNvPicPr>
            <a:picLocks noChangeAspect="1" noChangeArrowheads="1"/>
          </p:cNvPicPr>
          <p:nvPr/>
        </p:nvPicPr>
        <p:blipFill rotWithShape="1">
          <a:blip r:embed="rId5">
            <a:extLst>
              <a:ext uri="{28A0092B-C50C-407E-A947-70E740481C1C}">
                <a14:useLocalDpi xmlns:a14="http://schemas.microsoft.com/office/drawing/2010/main" val="0"/>
              </a:ext>
            </a:extLst>
          </a:blip>
          <a:srcRect t="32418"/>
          <a:stretch/>
        </p:blipFill>
        <p:spPr bwMode="auto">
          <a:xfrm>
            <a:off x="3048000" y="5815012"/>
            <a:ext cx="333375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0713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47671"/>
            <a:ext cx="8229600" cy="1143000"/>
          </a:xfrm>
        </p:spPr>
        <p:txBody>
          <a:bodyPr>
            <a:noAutofit/>
          </a:bodyPr>
          <a:lstStyle/>
          <a:p>
            <a:pPr algn="ctr"/>
            <a:r>
              <a:rPr lang="en-US" sz="2800" dirty="0">
                <a:solidFill>
                  <a:srgbClr val="FF0000"/>
                </a:solidFill>
                <a:latin typeface="Lucida Sans Unicode" pitchFamily="34" charset="0"/>
                <a:cs typeface="Lucida Sans Unicode" pitchFamily="34" charset="0"/>
              </a:rPr>
              <a:t>All Renewal List Changes</a:t>
            </a:r>
            <a:br>
              <a:rPr lang="en-US" sz="2800" dirty="0">
                <a:solidFill>
                  <a:srgbClr val="FF0000"/>
                </a:solidFill>
                <a:latin typeface="Lucida Sans Unicode" pitchFamily="34" charset="0"/>
                <a:cs typeface="Lucida Sans Unicode" pitchFamily="34" charset="0"/>
              </a:rPr>
            </a:br>
            <a:r>
              <a:rPr lang="en-US" sz="2800" dirty="0">
                <a:solidFill>
                  <a:srgbClr val="FF0000"/>
                </a:solidFill>
                <a:latin typeface="Lucida Sans Unicode" pitchFamily="34" charset="0"/>
                <a:cs typeface="Lucida Sans Unicode" pitchFamily="34" charset="0"/>
              </a:rPr>
              <a:t>are Due by </a:t>
            </a:r>
            <a:r>
              <a:rPr lang="en-US" sz="2800" u="sng" dirty="0">
                <a:solidFill>
                  <a:srgbClr val="FF0000"/>
                </a:solidFill>
                <a:latin typeface="Lucida Sans Unicode" pitchFamily="34" charset="0"/>
                <a:cs typeface="Lucida Sans Unicode" pitchFamily="34" charset="0"/>
              </a:rPr>
              <a:t>April 27, 2018</a:t>
            </a:r>
            <a:br>
              <a:rPr lang="en-US" sz="2800" u="sng" dirty="0">
                <a:solidFill>
                  <a:srgbClr val="FF0000"/>
                </a:solidFill>
                <a:latin typeface="Lucida Sans Unicode" pitchFamily="34" charset="0"/>
                <a:cs typeface="Lucida Sans Unicode" pitchFamily="34" charset="0"/>
              </a:rPr>
            </a:br>
            <a:r>
              <a:rPr lang="en-US" sz="2800" u="sng" dirty="0">
                <a:solidFill>
                  <a:srgbClr val="FF0000"/>
                </a:solidFill>
                <a:latin typeface="Lucida Sans Unicode" pitchFamily="34" charset="0"/>
                <a:cs typeface="Lucida Sans Unicode" pitchFamily="34" charset="0"/>
              </a:rPr>
              <a:t/>
            </a:r>
            <a:br>
              <a:rPr lang="en-US" sz="2800" u="sng" dirty="0">
                <a:solidFill>
                  <a:srgbClr val="FF0000"/>
                </a:solidFill>
                <a:latin typeface="Lucida Sans Unicode" pitchFamily="34" charset="0"/>
                <a:cs typeface="Lucida Sans Unicode" pitchFamily="34" charset="0"/>
              </a:rPr>
            </a:br>
            <a:r>
              <a:rPr lang="en-US" sz="2800" b="0" dirty="0">
                <a:effectLst/>
              </a:rPr>
              <a:t>All changes to your Renewal lists that are submitted prior to April 27</a:t>
            </a:r>
            <a:r>
              <a:rPr lang="en-US" sz="2800" b="0" baseline="30000" dirty="0">
                <a:effectLst/>
              </a:rPr>
              <a:t>th</a:t>
            </a:r>
            <a:r>
              <a:rPr lang="en-US" sz="2800" b="0" dirty="0">
                <a:effectLst/>
              </a:rPr>
              <a:t>  will be processed and reflect on your Renewal Invoices distributed on May 11, 2018</a:t>
            </a:r>
          </a:p>
        </p:txBody>
      </p:sp>
      <p:sp>
        <p:nvSpPr>
          <p:cNvPr id="4" name="TextBox 3"/>
          <p:cNvSpPr txBox="1"/>
          <p:nvPr/>
        </p:nvSpPr>
        <p:spPr>
          <a:xfrm>
            <a:off x="925568" y="4209871"/>
            <a:ext cx="7265130" cy="1200329"/>
          </a:xfrm>
          <a:prstGeom prst="rect">
            <a:avLst/>
          </a:prstGeom>
          <a:noFill/>
        </p:spPr>
        <p:txBody>
          <a:bodyPr wrap="none" rtlCol="0">
            <a:spAutoFit/>
          </a:bodyPr>
          <a:lstStyle/>
          <a:p>
            <a:pPr algn="ctr"/>
            <a:endParaRPr lang="en-US" sz="2400" b="1" dirty="0">
              <a:solidFill>
                <a:srgbClr val="008000"/>
              </a:solidFill>
              <a:latin typeface="Lucida Sans Unicode" pitchFamily="34" charset="0"/>
              <a:cs typeface="Lucida Sans Unicode" pitchFamily="34" charset="0"/>
            </a:endParaRPr>
          </a:p>
          <a:p>
            <a:pPr algn="ctr"/>
            <a:r>
              <a:rPr lang="en-US" sz="2400" b="1" dirty="0">
                <a:solidFill>
                  <a:srgbClr val="008000"/>
                </a:solidFill>
                <a:latin typeface="Lucida Sans Unicode" pitchFamily="34" charset="0"/>
                <a:cs typeface="Lucida Sans Unicode" pitchFamily="34" charset="0"/>
              </a:rPr>
              <a:t>Payment of Alliant Renewal Invoices are Due on</a:t>
            </a:r>
          </a:p>
          <a:p>
            <a:pPr algn="ctr"/>
            <a:r>
              <a:rPr lang="en-US" sz="2400" b="1" u="sng" dirty="0">
                <a:solidFill>
                  <a:srgbClr val="008000"/>
                </a:solidFill>
                <a:latin typeface="Lucida Sans Unicode" pitchFamily="34" charset="0"/>
                <a:cs typeface="Lucida Sans Unicode" pitchFamily="34" charset="0"/>
              </a:rPr>
              <a:t>June 30, 2018</a:t>
            </a:r>
          </a:p>
        </p:txBody>
      </p:sp>
    </p:spTree>
    <p:extLst>
      <p:ext uri="{BB962C8B-B14F-4D97-AF65-F5344CB8AC3E}">
        <p14:creationId xmlns:p14="http://schemas.microsoft.com/office/powerpoint/2010/main" val="867112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lliant invoice. includes invoice number, account number, date, due date, agency code, amount due, and equipment details."/>
          <p:cNvPicPr>
            <a:picLocks noChangeAspect="1"/>
          </p:cNvPicPr>
          <p:nvPr/>
        </p:nvPicPr>
        <p:blipFill>
          <a:blip r:embed="rId2"/>
          <a:stretch>
            <a:fillRect/>
          </a:stretch>
        </p:blipFill>
        <p:spPr>
          <a:xfrm>
            <a:off x="1981200" y="76201"/>
            <a:ext cx="5131515" cy="6705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Title 2" hidden="1"/>
          <p:cNvSpPr>
            <a:spLocks noGrp="1"/>
          </p:cNvSpPr>
          <p:nvPr>
            <p:ph type="title"/>
          </p:nvPr>
        </p:nvSpPr>
        <p:spPr/>
        <p:txBody>
          <a:bodyPr>
            <a:normAutofit/>
          </a:bodyPr>
          <a:lstStyle/>
          <a:p>
            <a:r>
              <a:rPr lang="en-US" sz="800" dirty="0" smtClean="0"/>
              <a:t>Alliant Invoice</a:t>
            </a:r>
            <a:endParaRPr lang="en-US" sz="800" dirty="0"/>
          </a:p>
        </p:txBody>
      </p:sp>
    </p:spTree>
    <p:extLst>
      <p:ext uri="{BB962C8B-B14F-4D97-AF65-F5344CB8AC3E}">
        <p14:creationId xmlns:p14="http://schemas.microsoft.com/office/powerpoint/2010/main" val="2325698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Apex</Template>
  <TotalTime>11829</TotalTime>
  <Words>498</Words>
  <Application>Microsoft Office PowerPoint</Application>
  <PresentationFormat>On-screen Show (4:3)</PresentationFormat>
  <Paragraphs>160</Paragraphs>
  <Slides>15</Slides>
  <Notes>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15</vt:i4>
      </vt:variant>
    </vt:vector>
  </HeadingPairs>
  <TitlesOfParts>
    <vt:vector size="26" baseType="lpstr">
      <vt:lpstr>ＭＳ Ｐゴシック</vt:lpstr>
      <vt:lpstr>Arial</vt:lpstr>
      <vt:lpstr>Arial Black</vt:lpstr>
      <vt:lpstr>Helvetica</vt:lpstr>
      <vt:lpstr>Lucida Sans Unicode</vt:lpstr>
      <vt:lpstr>Monotype Corsiva</vt:lpstr>
      <vt:lpstr>Verdana</vt:lpstr>
      <vt:lpstr>Wingdings</vt:lpstr>
      <vt:lpstr>Wingdings 2</vt:lpstr>
      <vt:lpstr>Wingdings 3</vt:lpstr>
      <vt:lpstr>Concourse</vt:lpstr>
      <vt:lpstr>Office of Risk and Insurance Management (ORIM)</vt:lpstr>
      <vt:lpstr>Agenda</vt:lpstr>
      <vt:lpstr>Renewal Process</vt:lpstr>
      <vt:lpstr>Reviewing and Reporting Changes to the Renewal List</vt:lpstr>
      <vt:lpstr>Reviewing Your Renewal List</vt:lpstr>
      <vt:lpstr>New Process for the  EMMP Renewal Form</vt:lpstr>
      <vt:lpstr>To Add Equipment, please contact EMMP@dgs.ca.gov</vt:lpstr>
      <vt:lpstr>All Renewal List Changes are Due by April 27, 2018  All changes to your Renewal lists that are submitted prior to April 27th  will be processed and reflect on your Renewal Invoices distributed on May 11, 2018</vt:lpstr>
      <vt:lpstr>Alliant Invoice</vt:lpstr>
      <vt:lpstr>Equipment information</vt:lpstr>
      <vt:lpstr>2018/2019 Renewal Invoices</vt:lpstr>
      <vt:lpstr>Payment Options</vt:lpstr>
      <vt:lpstr>Important Deadlines</vt:lpstr>
      <vt:lpstr>Questions?</vt:lpstr>
      <vt:lpstr>For More Information</vt:lpstr>
    </vt:vector>
  </TitlesOfParts>
  <Company>Department of General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kabryant</dc:creator>
  <cp:lastModifiedBy>Tateyama, Kevin@DGS</cp:lastModifiedBy>
  <cp:revision>319</cp:revision>
  <cp:lastPrinted>2014-03-03T23:52:21Z</cp:lastPrinted>
  <dcterms:created xsi:type="dcterms:W3CDTF">2011-11-30T15:22:24Z</dcterms:created>
  <dcterms:modified xsi:type="dcterms:W3CDTF">2019-06-27T23:22:34Z</dcterms:modified>
</cp:coreProperties>
</file>